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sldIdLst>
    <p:sldId id="256" r:id="rId2"/>
  </p:sldIdLst>
  <p:sldSz cx="6858000" cy="9906000" type="A4"/>
  <p:notesSz cx="6738938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7" autoAdjust="0"/>
    <p:restoredTop sz="94333" autoAdjust="0"/>
  </p:normalViewPr>
  <p:slideViewPr>
    <p:cSldViewPr snapToGrid="0">
      <p:cViewPr>
        <p:scale>
          <a:sx n="125" d="100"/>
          <a:sy n="125" d="100"/>
        </p:scale>
        <p:origin x="72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0206" cy="495348"/>
          </a:xfrm>
          <a:prstGeom prst="rect">
            <a:avLst/>
          </a:prstGeom>
        </p:spPr>
        <p:txBody>
          <a:bodyPr vert="horz" lIns="91413" tIns="45708" rIns="91413" bIns="4570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7172" y="0"/>
            <a:ext cx="2920206" cy="495348"/>
          </a:xfrm>
          <a:prstGeom prst="rect">
            <a:avLst/>
          </a:prstGeom>
        </p:spPr>
        <p:txBody>
          <a:bodyPr vert="horz" lIns="91413" tIns="45708" rIns="91413" bIns="45708" rtlCol="0"/>
          <a:lstStyle>
            <a:lvl1pPr algn="r">
              <a:defRPr sz="1200"/>
            </a:lvl1pPr>
          </a:lstStyle>
          <a:p>
            <a:fld id="{DB0BEF3B-DE68-4D3B-AC58-0EC0A8A89D7E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35075"/>
            <a:ext cx="2303462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8" rIns="91413" bIns="4570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5" y="4751222"/>
            <a:ext cx="5391150" cy="3887361"/>
          </a:xfrm>
          <a:prstGeom prst="rect">
            <a:avLst/>
          </a:prstGeom>
        </p:spPr>
        <p:txBody>
          <a:bodyPr vert="horz" lIns="91413" tIns="45708" rIns="91413" bIns="4570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20206" cy="495347"/>
          </a:xfrm>
          <a:prstGeom prst="rect">
            <a:avLst/>
          </a:prstGeom>
        </p:spPr>
        <p:txBody>
          <a:bodyPr vert="horz" lIns="91413" tIns="45708" rIns="91413" bIns="4570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7172" y="9377317"/>
            <a:ext cx="2920206" cy="495347"/>
          </a:xfrm>
          <a:prstGeom prst="rect">
            <a:avLst/>
          </a:prstGeom>
        </p:spPr>
        <p:txBody>
          <a:bodyPr vert="horz" lIns="91413" tIns="45708" rIns="91413" bIns="45708" rtlCol="0" anchor="b"/>
          <a:lstStyle>
            <a:lvl1pPr algn="r">
              <a:defRPr sz="1200"/>
            </a:lvl1pPr>
          </a:lstStyle>
          <a:p>
            <a:fld id="{E5152914-2845-48A1-8173-063A0E02C6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03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44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399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2379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9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30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7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97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3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75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064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99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60E41-9804-4B8F-A0A2-019E61EF1842}" type="datetimeFigureOut">
              <a:rPr kumimoji="1" lang="ja-JP" altLang="en-US" smtClean="0"/>
              <a:t>2023/12/26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94D99-1BBA-4B3A-BE20-43FAE55B00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0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楕円 16"/>
          <p:cNvSpPr/>
          <p:nvPr/>
        </p:nvSpPr>
        <p:spPr>
          <a:xfrm>
            <a:off x="307270" y="3261694"/>
            <a:ext cx="1229324" cy="3534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244026" y="1704810"/>
            <a:ext cx="6431982" cy="143033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98447"/>
            <a:ext cx="6858000" cy="705453"/>
          </a:xfrm>
          <a:solidFill>
            <a:srgbClr val="FF0000"/>
          </a:solidFill>
        </p:spPr>
        <p:txBody>
          <a:bodyPr>
            <a:noAutofit/>
          </a:bodyPr>
          <a:lstStyle/>
          <a:p>
            <a:r>
              <a:rPr kumimoji="1" lang="ja-JP" altLang="en-US" sz="3600" dirty="0" smtClean="0">
                <a:ln w="28575"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化学肥料低減定着対策事業</a:t>
            </a:r>
            <a:endParaRPr kumimoji="1" lang="ja-JP" altLang="en-US" sz="3600" dirty="0">
              <a:ln w="28575"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91579" y="1872990"/>
            <a:ext cx="5936875" cy="840092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1600" dirty="0" smtClean="0"/>
              <a:t>　</a:t>
            </a:r>
            <a:r>
              <a:rPr lang="ja-JP" altLang="en-US" sz="2400" dirty="0" smtClean="0"/>
              <a:t>特定の成分値が低い化学肥料価格の一部を支援します</a:t>
            </a:r>
            <a:endParaRPr kumimoji="1" lang="en-US" altLang="ja-JP" sz="2400" dirty="0" smtClean="0"/>
          </a:p>
          <a:p>
            <a:pPr algn="l"/>
            <a:endParaRPr kumimoji="1" lang="ja-JP" altLang="en-US" sz="2400" dirty="0"/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183996" y="4873453"/>
            <a:ext cx="4702376" cy="5633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900" dirty="0" smtClean="0"/>
          </a:p>
        </p:txBody>
      </p:sp>
      <p:sp>
        <p:nvSpPr>
          <p:cNvPr id="31" name="サブタイトル 2"/>
          <p:cNvSpPr txBox="1">
            <a:spLocks/>
          </p:cNvSpPr>
          <p:nvPr/>
        </p:nvSpPr>
        <p:spPr>
          <a:xfrm>
            <a:off x="730310" y="2633181"/>
            <a:ext cx="5735480" cy="5486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dirty="0" smtClean="0"/>
              <a:t>申請受付期間　令和６年２月２日（金）まで</a:t>
            </a:r>
            <a:endParaRPr lang="en-US" altLang="ja-JP" dirty="0" smtClean="0"/>
          </a:p>
          <a:p>
            <a:pPr algn="l"/>
            <a:r>
              <a:rPr lang="ja-JP" altLang="en-US" sz="900" dirty="0" smtClean="0"/>
              <a:t>　　　　　　　　　　　　　　　　　　　　　　　</a:t>
            </a:r>
            <a:endParaRPr lang="en-US" altLang="ja-JP" sz="1000" b="1" dirty="0" smtClean="0"/>
          </a:p>
        </p:txBody>
      </p:sp>
      <p:sp>
        <p:nvSpPr>
          <p:cNvPr id="32" name="サブタイトル 2"/>
          <p:cNvSpPr txBox="1">
            <a:spLocks/>
          </p:cNvSpPr>
          <p:nvPr/>
        </p:nvSpPr>
        <p:spPr>
          <a:xfrm>
            <a:off x="4276948" y="2908431"/>
            <a:ext cx="2504169" cy="2918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200" dirty="0" smtClean="0"/>
              <a:t>詳しくは下記をご覧ください。</a:t>
            </a:r>
            <a:endParaRPr lang="en-US" altLang="ja-JP" sz="900" dirty="0" smtClean="0"/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365369" y="3306405"/>
            <a:ext cx="1834659" cy="314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bg1"/>
                </a:solidFill>
              </a:rPr>
              <a:t>◆</a:t>
            </a:r>
            <a:r>
              <a:rPr lang="ja-JP" altLang="en-US" sz="1600" dirty="0" smtClean="0">
                <a:solidFill>
                  <a:schemeClr val="bg1"/>
                </a:solidFill>
              </a:rPr>
              <a:t>対 象 者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36" name="サブタイトル 2"/>
          <p:cNvSpPr txBox="1">
            <a:spLocks/>
          </p:cNvSpPr>
          <p:nvPr/>
        </p:nvSpPr>
        <p:spPr>
          <a:xfrm>
            <a:off x="1726509" y="5979128"/>
            <a:ext cx="3914357" cy="4718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altLang="ja-JP" sz="1400" dirty="0" smtClean="0"/>
          </a:p>
          <a:p>
            <a:pPr algn="l"/>
            <a:endParaRPr lang="ja-JP" altLang="en-US" sz="1400" dirty="0"/>
          </a:p>
        </p:txBody>
      </p:sp>
      <p:sp>
        <p:nvSpPr>
          <p:cNvPr id="39" name="サブタイトル 2"/>
          <p:cNvSpPr txBox="1">
            <a:spLocks/>
          </p:cNvSpPr>
          <p:nvPr/>
        </p:nvSpPr>
        <p:spPr>
          <a:xfrm>
            <a:off x="1542333" y="4737349"/>
            <a:ext cx="4673726" cy="49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 smtClean="0"/>
              <a:t>令和５年６月１日から</a:t>
            </a:r>
            <a:r>
              <a:rPr lang="ja-JP" altLang="en-US" sz="1600" u="heavy" dirty="0" smtClean="0"/>
              <a:t>令和６年２月２</a:t>
            </a:r>
            <a:r>
              <a:rPr lang="ja-JP" altLang="en-US" sz="1600" u="heavy" dirty="0"/>
              <a:t>９</a:t>
            </a:r>
            <a:r>
              <a:rPr lang="ja-JP" altLang="en-US" sz="1600" u="heavy" dirty="0" smtClean="0"/>
              <a:t>日</a:t>
            </a:r>
            <a:r>
              <a:rPr lang="ja-JP" altLang="en-US" sz="1600" dirty="0" smtClean="0"/>
              <a:t>までに</a:t>
            </a:r>
            <a:r>
              <a:rPr lang="ja-JP" altLang="en-US" sz="1600" u="heavy" dirty="0" smtClean="0"/>
              <a:t>納品が完了する</a:t>
            </a:r>
            <a:r>
              <a:rPr lang="ja-JP" altLang="en-US" sz="1600" dirty="0" smtClean="0"/>
              <a:t>低成分値の化学肥料</a:t>
            </a:r>
            <a:endParaRPr lang="en-US" altLang="ja-JP" sz="1600" dirty="0" smtClean="0"/>
          </a:p>
          <a:p>
            <a:pPr algn="l"/>
            <a:endParaRPr lang="ja-JP" altLang="en-US" sz="1400" dirty="0"/>
          </a:p>
        </p:txBody>
      </p:sp>
      <p:grpSp>
        <p:nvGrpSpPr>
          <p:cNvPr id="22" name="グループ化 21"/>
          <p:cNvGrpSpPr/>
          <p:nvPr/>
        </p:nvGrpSpPr>
        <p:grpSpPr>
          <a:xfrm>
            <a:off x="313009" y="6506064"/>
            <a:ext cx="1231045" cy="437989"/>
            <a:chOff x="329645" y="6682645"/>
            <a:chExt cx="1231045" cy="437989"/>
          </a:xfrm>
        </p:grpSpPr>
        <p:sp>
          <p:nvSpPr>
            <p:cNvPr id="46" name="楕円 45"/>
            <p:cNvSpPr/>
            <p:nvPr/>
          </p:nvSpPr>
          <p:spPr>
            <a:xfrm>
              <a:off x="329645" y="6682645"/>
              <a:ext cx="1229324" cy="35349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サブタイトル 2"/>
            <p:cNvSpPr txBox="1">
              <a:spLocks/>
            </p:cNvSpPr>
            <p:nvPr/>
          </p:nvSpPr>
          <p:spPr>
            <a:xfrm>
              <a:off x="337703" y="6727489"/>
              <a:ext cx="1222987" cy="39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600" dirty="0" smtClean="0">
                  <a:solidFill>
                    <a:schemeClr val="bg1"/>
                  </a:solidFill>
                </a:rPr>
                <a:t>◆補助金額</a:t>
              </a:r>
              <a:endParaRPr lang="ja-JP" alt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41" name="サブタイトル 2"/>
          <p:cNvSpPr txBox="1">
            <a:spLocks/>
          </p:cNvSpPr>
          <p:nvPr/>
        </p:nvSpPr>
        <p:spPr>
          <a:xfrm>
            <a:off x="1525416" y="6473168"/>
            <a:ext cx="4091050" cy="4896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 smtClean="0"/>
              <a:t>対象経費の購入量に補助単価を乗じた額</a:t>
            </a:r>
            <a:endParaRPr lang="en-US" altLang="ja-JP" sz="1600" dirty="0" smtClean="0"/>
          </a:p>
          <a:p>
            <a:pPr algn="l"/>
            <a:r>
              <a:rPr lang="ja-JP" altLang="en-US" sz="1050" dirty="0" smtClean="0"/>
              <a:t>（但し、</a:t>
            </a:r>
            <a:r>
              <a:rPr lang="en-US" altLang="ja-JP" sz="1050" dirty="0" smtClean="0"/>
              <a:t>2,000</a:t>
            </a:r>
            <a:r>
              <a:rPr lang="ja-JP" altLang="en-US" sz="1050" dirty="0" smtClean="0"/>
              <a:t>円未満を除く）</a:t>
            </a:r>
            <a:endParaRPr lang="en-US" altLang="ja-JP" dirty="0" smtClean="0"/>
          </a:p>
          <a:p>
            <a:pPr algn="l"/>
            <a:endParaRPr lang="ja-JP" altLang="en-US" sz="1400" dirty="0"/>
          </a:p>
        </p:txBody>
      </p:sp>
      <p:grpSp>
        <p:nvGrpSpPr>
          <p:cNvPr id="21" name="グループ化 20"/>
          <p:cNvGrpSpPr/>
          <p:nvPr/>
        </p:nvGrpSpPr>
        <p:grpSpPr>
          <a:xfrm>
            <a:off x="329465" y="5886465"/>
            <a:ext cx="1247732" cy="444687"/>
            <a:chOff x="328499" y="5972603"/>
            <a:chExt cx="1247732" cy="444687"/>
          </a:xfrm>
        </p:grpSpPr>
        <p:sp>
          <p:nvSpPr>
            <p:cNvPr id="45" name="楕円 44"/>
            <p:cNvSpPr/>
            <p:nvPr/>
          </p:nvSpPr>
          <p:spPr>
            <a:xfrm>
              <a:off x="330417" y="5972603"/>
              <a:ext cx="1227780" cy="38124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サブタイトル 2"/>
            <p:cNvSpPr txBox="1">
              <a:spLocks/>
            </p:cNvSpPr>
            <p:nvPr/>
          </p:nvSpPr>
          <p:spPr>
            <a:xfrm>
              <a:off x="328499" y="6024145"/>
              <a:ext cx="1247732" cy="39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600" dirty="0">
                  <a:solidFill>
                    <a:schemeClr val="bg1"/>
                  </a:solidFill>
                </a:rPr>
                <a:t>◆</a:t>
              </a:r>
              <a:r>
                <a:rPr lang="ja-JP" altLang="en-US" sz="1600" dirty="0" smtClean="0">
                  <a:solidFill>
                    <a:schemeClr val="bg1"/>
                  </a:solidFill>
                </a:rPr>
                <a:t>補助単価</a:t>
              </a:r>
              <a:endParaRPr lang="ja-JP" alt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43" name="サブタイトル 2"/>
          <p:cNvSpPr txBox="1">
            <a:spLocks/>
          </p:cNvSpPr>
          <p:nvPr/>
        </p:nvSpPr>
        <p:spPr>
          <a:xfrm>
            <a:off x="1530739" y="5933159"/>
            <a:ext cx="4862323" cy="334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 smtClean="0"/>
              <a:t>１００円／２０ｋｇ</a:t>
            </a:r>
            <a:r>
              <a:rPr lang="ja-JP" altLang="en-US" sz="1000" dirty="0" smtClean="0"/>
              <a:t>（予算の範囲内で補助単価の調整あり）</a:t>
            </a:r>
            <a:endParaRPr lang="ja-JP" altLang="en-US" sz="1600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333110" y="4703532"/>
            <a:ext cx="1250628" cy="434632"/>
            <a:chOff x="338137" y="4407114"/>
            <a:chExt cx="1250628" cy="434632"/>
          </a:xfrm>
        </p:grpSpPr>
        <p:sp>
          <p:nvSpPr>
            <p:cNvPr id="44" name="楕円 43"/>
            <p:cNvSpPr/>
            <p:nvPr/>
          </p:nvSpPr>
          <p:spPr>
            <a:xfrm>
              <a:off x="338137" y="4407114"/>
              <a:ext cx="1229324" cy="35349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サブタイトル 2"/>
            <p:cNvSpPr txBox="1">
              <a:spLocks/>
            </p:cNvSpPr>
            <p:nvPr/>
          </p:nvSpPr>
          <p:spPr>
            <a:xfrm>
              <a:off x="341033" y="4448601"/>
              <a:ext cx="1247732" cy="39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600" dirty="0">
                  <a:solidFill>
                    <a:schemeClr val="bg1"/>
                  </a:solidFill>
                </a:rPr>
                <a:t>◆</a:t>
              </a:r>
              <a:r>
                <a:rPr lang="ja-JP" altLang="en-US" sz="1600" dirty="0" smtClean="0">
                  <a:solidFill>
                    <a:schemeClr val="bg1"/>
                  </a:solidFill>
                </a:rPr>
                <a:t>対象経費</a:t>
              </a:r>
              <a:endParaRPr lang="ja-JP" altLang="en-US" sz="1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52264" y="7111354"/>
            <a:ext cx="1834659" cy="353494"/>
            <a:chOff x="261130" y="7037055"/>
            <a:chExt cx="1834659" cy="353494"/>
          </a:xfrm>
        </p:grpSpPr>
        <p:sp>
          <p:nvSpPr>
            <p:cNvPr id="51" name="楕円 50"/>
            <p:cNvSpPr/>
            <p:nvPr/>
          </p:nvSpPr>
          <p:spPr>
            <a:xfrm>
              <a:off x="299676" y="7037055"/>
              <a:ext cx="1229324" cy="35349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サブタイトル 2"/>
            <p:cNvSpPr txBox="1">
              <a:spLocks/>
            </p:cNvSpPr>
            <p:nvPr/>
          </p:nvSpPr>
          <p:spPr>
            <a:xfrm>
              <a:off x="261130" y="7067174"/>
              <a:ext cx="1834659" cy="31445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600" dirty="0">
                  <a:solidFill>
                    <a:schemeClr val="bg1"/>
                  </a:solidFill>
                </a:rPr>
                <a:t>◆</a:t>
              </a:r>
              <a:r>
                <a:rPr lang="ja-JP" altLang="en-US" sz="1600" dirty="0" smtClean="0">
                  <a:solidFill>
                    <a:schemeClr val="bg1"/>
                  </a:solidFill>
                </a:rPr>
                <a:t>必要書類</a:t>
              </a:r>
              <a:endParaRPr lang="ja-JP" altLang="en-US" sz="1600" dirty="0">
                <a:solidFill>
                  <a:schemeClr val="bg1"/>
                </a:solidFill>
              </a:endParaRPr>
            </a:p>
          </p:txBody>
        </p:sp>
      </p:grpSp>
      <p:sp>
        <p:nvSpPr>
          <p:cNvPr id="49" name="サブタイトル 2"/>
          <p:cNvSpPr txBox="1">
            <a:spLocks/>
          </p:cNvSpPr>
          <p:nvPr/>
        </p:nvSpPr>
        <p:spPr>
          <a:xfrm>
            <a:off x="1536077" y="8829376"/>
            <a:ext cx="4479681" cy="5054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1400" dirty="0"/>
          </a:p>
        </p:txBody>
      </p:sp>
      <p:sp>
        <p:nvSpPr>
          <p:cNvPr id="19" name="正方形/長方形 18"/>
          <p:cNvSpPr/>
          <p:nvPr/>
        </p:nvSpPr>
        <p:spPr>
          <a:xfrm>
            <a:off x="1510838" y="7069366"/>
            <a:ext cx="506150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/>
              <a:t>○</a:t>
            </a:r>
            <a:r>
              <a:rPr lang="ja-JP" altLang="en-US" sz="1100" dirty="0" smtClean="0"/>
              <a:t>交付申請書</a:t>
            </a:r>
            <a:endParaRPr lang="en-US" altLang="ja-JP" sz="1100" dirty="0" smtClean="0"/>
          </a:p>
          <a:p>
            <a:r>
              <a:rPr lang="ja-JP" altLang="en-US" sz="1100" dirty="0" smtClean="0"/>
              <a:t>○対象肥料の購入数量が確認できる書類（</a:t>
            </a:r>
            <a:r>
              <a:rPr lang="ja-JP" altLang="en-US" sz="1100" u="heavy" dirty="0" smtClean="0"/>
              <a:t>注文書</a:t>
            </a:r>
            <a:r>
              <a:rPr lang="ja-JP" altLang="en-US" sz="1100" dirty="0" smtClean="0"/>
              <a:t>、納品書、領収書等）</a:t>
            </a:r>
            <a:endParaRPr lang="en-US" altLang="ja-JP" sz="1100" dirty="0" smtClean="0"/>
          </a:p>
          <a:p>
            <a:r>
              <a:rPr lang="ja-JP" altLang="en-US" sz="1100" dirty="0" smtClean="0"/>
              <a:t>○その他、再生協議会会長が認める書類</a:t>
            </a:r>
            <a:endParaRPr lang="ja-JP" altLang="en-US" sz="1100" dirty="0"/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85" y="862232"/>
            <a:ext cx="850311" cy="1124335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92" y="940487"/>
            <a:ext cx="2044661" cy="715877"/>
          </a:xfrm>
          <a:prstGeom prst="rect">
            <a:avLst/>
          </a:prstGeom>
        </p:spPr>
      </p:pic>
      <p:grpSp>
        <p:nvGrpSpPr>
          <p:cNvPr id="9" name="グループ化 8"/>
          <p:cNvGrpSpPr/>
          <p:nvPr/>
        </p:nvGrpSpPr>
        <p:grpSpPr>
          <a:xfrm>
            <a:off x="1510838" y="3258243"/>
            <a:ext cx="4664055" cy="916278"/>
            <a:chOff x="1621424" y="3996873"/>
            <a:chExt cx="4664055" cy="977263"/>
          </a:xfrm>
        </p:grpSpPr>
        <p:sp>
          <p:nvSpPr>
            <p:cNvPr id="11" name="サブタイトル 2"/>
            <p:cNvSpPr txBox="1">
              <a:spLocks/>
            </p:cNvSpPr>
            <p:nvPr/>
          </p:nvSpPr>
          <p:spPr>
            <a:xfrm>
              <a:off x="1621424" y="3996873"/>
              <a:ext cx="4533796" cy="32195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600" dirty="0" smtClean="0"/>
                <a:t>吉見町が認定した</a:t>
              </a:r>
              <a:endParaRPr lang="en-US" altLang="ja-JP" sz="1600" dirty="0" smtClean="0"/>
            </a:p>
          </p:txBody>
        </p:sp>
        <p:sp>
          <p:nvSpPr>
            <p:cNvPr id="12" name="サブタイトル 2"/>
            <p:cNvSpPr txBox="1">
              <a:spLocks/>
            </p:cNvSpPr>
            <p:nvPr/>
          </p:nvSpPr>
          <p:spPr>
            <a:xfrm>
              <a:off x="1817074" y="4236010"/>
              <a:ext cx="3914357" cy="30012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400" dirty="0" smtClean="0"/>
                <a:t>認定</a:t>
              </a:r>
              <a:r>
                <a:rPr lang="ja-JP" altLang="en-US" sz="1400" dirty="0"/>
                <a:t>農業者</a:t>
              </a:r>
              <a:endParaRPr lang="en-US" altLang="ja-JP" sz="1400" dirty="0" smtClean="0"/>
            </a:p>
            <a:p>
              <a:pPr algn="l"/>
              <a:endParaRPr lang="ja-JP" altLang="en-US" sz="1400" dirty="0"/>
            </a:p>
          </p:txBody>
        </p:sp>
        <p:sp>
          <p:nvSpPr>
            <p:cNvPr id="15" name="サブタイトル 2"/>
            <p:cNvSpPr txBox="1">
              <a:spLocks/>
            </p:cNvSpPr>
            <p:nvPr/>
          </p:nvSpPr>
          <p:spPr>
            <a:xfrm>
              <a:off x="1641610" y="4253327"/>
              <a:ext cx="380488" cy="2844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200" dirty="0"/>
                <a:t>①</a:t>
              </a:r>
            </a:p>
          </p:txBody>
        </p:sp>
        <p:sp>
          <p:nvSpPr>
            <p:cNvPr id="16" name="サブタイトル 2"/>
            <p:cNvSpPr txBox="1">
              <a:spLocks/>
            </p:cNvSpPr>
            <p:nvPr/>
          </p:nvSpPr>
          <p:spPr>
            <a:xfrm>
              <a:off x="1646521" y="4453813"/>
              <a:ext cx="331144" cy="230730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200" dirty="0" smtClean="0"/>
                <a:t>②</a:t>
              </a:r>
              <a:endParaRPr lang="ja-JP" altLang="en-US" sz="1200" dirty="0"/>
            </a:p>
          </p:txBody>
        </p:sp>
        <p:sp>
          <p:nvSpPr>
            <p:cNvPr id="18" name="サブタイトル 2"/>
            <p:cNvSpPr txBox="1">
              <a:spLocks/>
            </p:cNvSpPr>
            <p:nvPr/>
          </p:nvSpPr>
          <p:spPr>
            <a:xfrm>
              <a:off x="1641325" y="4646393"/>
              <a:ext cx="450160" cy="32774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200" dirty="0"/>
                <a:t>③</a:t>
              </a:r>
            </a:p>
          </p:txBody>
        </p:sp>
        <p:sp>
          <p:nvSpPr>
            <p:cNvPr id="35" name="サブタイトル 2"/>
            <p:cNvSpPr txBox="1">
              <a:spLocks/>
            </p:cNvSpPr>
            <p:nvPr/>
          </p:nvSpPr>
          <p:spPr>
            <a:xfrm>
              <a:off x="1805798" y="4621022"/>
              <a:ext cx="4479681" cy="3005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400" dirty="0" smtClean="0"/>
                <a:t>水稲で１</a:t>
              </a:r>
              <a:r>
                <a:rPr lang="en-US" altLang="ja-JP" sz="1400" dirty="0" smtClean="0"/>
                <a:t>ha</a:t>
              </a:r>
              <a:r>
                <a:rPr lang="ja-JP" altLang="en-US" sz="1400" dirty="0" smtClean="0"/>
                <a:t>以上の耕作をしている農業者</a:t>
              </a:r>
              <a:endParaRPr lang="en-US" altLang="ja-JP" sz="1400" dirty="0" smtClean="0"/>
            </a:p>
            <a:p>
              <a:pPr algn="l"/>
              <a:endParaRPr lang="ja-JP" altLang="en-US" sz="1400" dirty="0"/>
            </a:p>
          </p:txBody>
        </p:sp>
        <p:sp>
          <p:nvSpPr>
            <p:cNvPr id="48" name="サブタイトル 2"/>
            <p:cNvSpPr txBox="1">
              <a:spLocks/>
            </p:cNvSpPr>
            <p:nvPr/>
          </p:nvSpPr>
          <p:spPr>
            <a:xfrm>
              <a:off x="1818387" y="4436160"/>
              <a:ext cx="3914357" cy="30012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400" dirty="0" smtClean="0"/>
                <a:t>認定新規就農者</a:t>
              </a:r>
              <a:endParaRPr lang="en-US" altLang="ja-JP" sz="1400" dirty="0" smtClean="0"/>
            </a:p>
            <a:p>
              <a:pPr algn="l"/>
              <a:endParaRPr lang="ja-JP" altLang="en-US" sz="1400" dirty="0"/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313009" y="5363719"/>
            <a:ext cx="1250188" cy="438169"/>
            <a:chOff x="340599" y="5232788"/>
            <a:chExt cx="1250188" cy="438169"/>
          </a:xfrm>
        </p:grpSpPr>
        <p:sp>
          <p:nvSpPr>
            <p:cNvPr id="50" name="楕円 49"/>
            <p:cNvSpPr/>
            <p:nvPr/>
          </p:nvSpPr>
          <p:spPr>
            <a:xfrm>
              <a:off x="361463" y="5232788"/>
              <a:ext cx="1229324" cy="353494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サブタイトル 2"/>
            <p:cNvSpPr txBox="1">
              <a:spLocks/>
            </p:cNvSpPr>
            <p:nvPr/>
          </p:nvSpPr>
          <p:spPr>
            <a:xfrm>
              <a:off x="340599" y="5277812"/>
              <a:ext cx="1247732" cy="39314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kumimoji="1"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600" dirty="0" smtClean="0">
                  <a:solidFill>
                    <a:schemeClr val="bg1"/>
                  </a:solidFill>
                </a:rPr>
                <a:t>◆対象</a:t>
              </a:r>
              <a:r>
                <a:rPr lang="ja-JP" altLang="en-US" sz="1600" dirty="0">
                  <a:solidFill>
                    <a:schemeClr val="bg1"/>
                  </a:solidFill>
                </a:rPr>
                <a:t>肥料</a:t>
              </a:r>
            </a:p>
          </p:txBody>
        </p:sp>
      </p:grpSp>
      <p:sp>
        <p:nvSpPr>
          <p:cNvPr id="55" name="サブタイトル 2"/>
          <p:cNvSpPr txBox="1">
            <a:spLocks/>
          </p:cNvSpPr>
          <p:nvPr/>
        </p:nvSpPr>
        <p:spPr>
          <a:xfrm>
            <a:off x="1556943" y="5418842"/>
            <a:ext cx="4673726" cy="494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400" dirty="0" smtClean="0"/>
              <a:t>裏面のとおり</a:t>
            </a:r>
            <a:endParaRPr lang="ja-JP" altLang="en-US" sz="1400" dirty="0"/>
          </a:p>
        </p:txBody>
      </p:sp>
      <p:sp>
        <p:nvSpPr>
          <p:cNvPr id="57" name="楕円 56"/>
          <p:cNvSpPr/>
          <p:nvPr/>
        </p:nvSpPr>
        <p:spPr>
          <a:xfrm>
            <a:off x="281514" y="8881852"/>
            <a:ext cx="1229324" cy="3534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楕円 57"/>
          <p:cNvSpPr/>
          <p:nvPr/>
        </p:nvSpPr>
        <p:spPr>
          <a:xfrm>
            <a:off x="303763" y="8363733"/>
            <a:ext cx="1229324" cy="3534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楕円 58"/>
          <p:cNvSpPr/>
          <p:nvPr/>
        </p:nvSpPr>
        <p:spPr>
          <a:xfrm>
            <a:off x="329465" y="7853683"/>
            <a:ext cx="1229324" cy="353494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サブタイトル 2"/>
          <p:cNvSpPr txBox="1">
            <a:spLocks/>
          </p:cNvSpPr>
          <p:nvPr/>
        </p:nvSpPr>
        <p:spPr>
          <a:xfrm>
            <a:off x="295446" y="7890062"/>
            <a:ext cx="1261497" cy="314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bg1"/>
                </a:solidFill>
              </a:rPr>
              <a:t>◆</a:t>
            </a:r>
            <a:r>
              <a:rPr lang="ja-JP" altLang="en-US" sz="1600" dirty="0" smtClean="0">
                <a:solidFill>
                  <a:schemeClr val="bg1"/>
                </a:solidFill>
              </a:rPr>
              <a:t>申請方法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1525416" y="7897912"/>
            <a:ext cx="50615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窓口申請（令和５年１２月</a:t>
            </a:r>
            <a:r>
              <a:rPr lang="ja-JP" altLang="en-US" sz="1600" dirty="0"/>
              <a:t>４</a:t>
            </a:r>
            <a:r>
              <a:rPr lang="ja-JP" altLang="en-US" sz="1600" dirty="0" smtClean="0"/>
              <a:t>日（月）から）</a:t>
            </a:r>
            <a:endParaRPr lang="en-US" altLang="ja-JP" sz="1600" dirty="0" smtClean="0"/>
          </a:p>
        </p:txBody>
      </p:sp>
      <p:sp>
        <p:nvSpPr>
          <p:cNvPr id="62" name="サブタイトル 2"/>
          <p:cNvSpPr txBox="1">
            <a:spLocks/>
          </p:cNvSpPr>
          <p:nvPr/>
        </p:nvSpPr>
        <p:spPr>
          <a:xfrm>
            <a:off x="316032" y="8348615"/>
            <a:ext cx="1834659" cy="3065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bg1"/>
                </a:solidFill>
              </a:rPr>
              <a:t>◆</a:t>
            </a:r>
            <a:r>
              <a:rPr lang="ja-JP" altLang="en-US" sz="1600" dirty="0" smtClean="0">
                <a:solidFill>
                  <a:schemeClr val="bg1"/>
                </a:solidFill>
              </a:rPr>
              <a:t>提 出 先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533087" y="8337867"/>
            <a:ext cx="5061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吉見町農業再生協議会</a:t>
            </a:r>
            <a:endParaRPr lang="en-US" altLang="ja-JP" sz="1600" dirty="0" smtClean="0"/>
          </a:p>
          <a:p>
            <a:r>
              <a:rPr lang="ja-JP" altLang="en-US" sz="1200" dirty="0" smtClean="0"/>
              <a:t>吉見町役場産業振興課（２階８番窓口）</a:t>
            </a:r>
            <a:endParaRPr lang="ja-JP" altLang="en-US" sz="1200" dirty="0"/>
          </a:p>
        </p:txBody>
      </p:sp>
      <p:sp>
        <p:nvSpPr>
          <p:cNvPr id="64" name="サブタイトル 2"/>
          <p:cNvSpPr txBox="1">
            <a:spLocks/>
          </p:cNvSpPr>
          <p:nvPr/>
        </p:nvSpPr>
        <p:spPr>
          <a:xfrm>
            <a:off x="277486" y="8920887"/>
            <a:ext cx="1834659" cy="314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>
                <a:solidFill>
                  <a:schemeClr val="bg1"/>
                </a:solidFill>
              </a:rPr>
              <a:t>◆</a:t>
            </a:r>
            <a:r>
              <a:rPr lang="ja-JP" altLang="en-US" sz="1600" dirty="0" smtClean="0">
                <a:solidFill>
                  <a:schemeClr val="bg1"/>
                </a:solidFill>
              </a:rPr>
              <a:t>申請期限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500377" y="8920978"/>
            <a:ext cx="506150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令和６年２月２日（金）まで</a:t>
            </a:r>
            <a:endParaRPr lang="ja-JP" altLang="en-US" sz="1600" dirty="0"/>
          </a:p>
        </p:txBody>
      </p:sp>
      <p:sp>
        <p:nvSpPr>
          <p:cNvPr id="67" name="正方形/長方形 66"/>
          <p:cNvSpPr/>
          <p:nvPr/>
        </p:nvSpPr>
        <p:spPr>
          <a:xfrm>
            <a:off x="1510838" y="9300551"/>
            <a:ext cx="50615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/>
              <a:t>吉見町農業再生協議会</a:t>
            </a:r>
            <a:endParaRPr lang="en-US" altLang="ja-JP" sz="1600" dirty="0" smtClean="0"/>
          </a:p>
          <a:p>
            <a:r>
              <a:rPr lang="ja-JP" altLang="en-US" sz="1200" dirty="0"/>
              <a:t>吉見町</a:t>
            </a:r>
            <a:r>
              <a:rPr lang="ja-JP" altLang="en-US" sz="1200" dirty="0" smtClean="0"/>
              <a:t>産業振興課農政係　電話</a:t>
            </a:r>
            <a:r>
              <a:rPr lang="en-US" altLang="ja-JP" sz="1200" dirty="0" smtClean="0"/>
              <a:t>0493-63-5015</a:t>
            </a:r>
            <a:r>
              <a:rPr lang="ja-JP" altLang="en-US" sz="1200" dirty="0" smtClean="0"/>
              <a:t>（直通）</a:t>
            </a:r>
            <a:endParaRPr lang="ja-JP" altLang="en-US" sz="1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260104" y="9379199"/>
            <a:ext cx="1245633" cy="35999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サブタイトル 2"/>
          <p:cNvSpPr txBox="1">
            <a:spLocks/>
          </p:cNvSpPr>
          <p:nvPr/>
        </p:nvSpPr>
        <p:spPr>
          <a:xfrm>
            <a:off x="287660" y="9401968"/>
            <a:ext cx="1313293" cy="314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dirty="0" smtClean="0">
                <a:solidFill>
                  <a:schemeClr val="bg1"/>
                </a:solidFill>
              </a:rPr>
              <a:t>問い合わせ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68" name="サブタイトル 2"/>
          <p:cNvSpPr txBox="1">
            <a:spLocks/>
          </p:cNvSpPr>
          <p:nvPr/>
        </p:nvSpPr>
        <p:spPr>
          <a:xfrm>
            <a:off x="1525416" y="4084344"/>
            <a:ext cx="4673726" cy="2180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50" dirty="0"/>
              <a:t>※</a:t>
            </a:r>
            <a:r>
              <a:rPr lang="ja-JP" altLang="en-US" sz="1050" dirty="0" smtClean="0"/>
              <a:t>①、②は町の名簿で確認できること　③は営農計画書で確認できること</a:t>
            </a:r>
            <a:endParaRPr lang="en-US" altLang="ja-JP" sz="1050" dirty="0" smtClean="0"/>
          </a:p>
        </p:txBody>
      </p:sp>
      <p:sp>
        <p:nvSpPr>
          <p:cNvPr id="69" name="正方形/長方形 68"/>
          <p:cNvSpPr/>
          <p:nvPr/>
        </p:nvSpPr>
        <p:spPr>
          <a:xfrm>
            <a:off x="1489428" y="7651671"/>
            <a:ext cx="506150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 smtClean="0"/>
              <a:t>※</a:t>
            </a:r>
            <a:r>
              <a:rPr lang="ja-JP" altLang="en-US" sz="900" dirty="0" smtClean="0"/>
              <a:t>申請書等は町ホームページ、産業振興課、東部営農経済センター吉見営業所にて配布</a:t>
            </a:r>
            <a:endParaRPr lang="en-US" altLang="ja-JP" sz="1050" dirty="0" smtClean="0"/>
          </a:p>
        </p:txBody>
      </p:sp>
      <p:pic>
        <p:nvPicPr>
          <p:cNvPr id="70" name="図 6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0338" y="8478412"/>
            <a:ext cx="923068" cy="723455"/>
          </a:xfrm>
          <a:prstGeom prst="rect">
            <a:avLst/>
          </a:prstGeom>
        </p:spPr>
      </p:pic>
      <p:sp>
        <p:nvSpPr>
          <p:cNvPr id="72" name="テキスト ボックス 71"/>
          <p:cNvSpPr txBox="1"/>
          <p:nvPr/>
        </p:nvSpPr>
        <p:spPr>
          <a:xfrm>
            <a:off x="2385060" y="1368691"/>
            <a:ext cx="4396057" cy="25391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050" dirty="0" smtClean="0"/>
              <a:t>対象銘柄の訂正、対象経費と必要書類の緩和をしました。</a:t>
            </a:r>
            <a:r>
              <a:rPr lang="en-US" altLang="ja-JP" sz="1050" dirty="0" smtClean="0"/>
              <a:t>(R5.12.25)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80356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2461</TotalTime>
  <Words>303</Words>
  <Application>Microsoft Office PowerPoint</Application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化学肥料低減定着対策事業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吉見町中小企業者等　緊急支援金のご案内</dc:title>
  <dc:creator>加藤忠彦</dc:creator>
  <cp:lastModifiedBy>倉岡寿志</cp:lastModifiedBy>
  <cp:revision>120</cp:revision>
  <cp:lastPrinted>2023-11-29T01:13:36Z</cp:lastPrinted>
  <dcterms:created xsi:type="dcterms:W3CDTF">2020-06-02T06:12:08Z</dcterms:created>
  <dcterms:modified xsi:type="dcterms:W3CDTF">2023-12-26T01:04:28Z</dcterms:modified>
</cp:coreProperties>
</file>