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entation.xml" ContentType="application/vnd.openxmlformats-officedocument.presentationml.presentation.main+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authors.xml" ContentType="application/vnd.ms-powerpoint.author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2"/>
  </p:notesMasterIdLst>
  <p:handoutMasterIdLst>
    <p:handoutMasterId r:id="rId23"/>
  </p:handoutMasterIdLst>
  <p:sldIdLst>
    <p:sldId id="372" r:id="rId2"/>
    <p:sldId id="304" r:id="rId3"/>
    <p:sldId id="311" r:id="rId4"/>
    <p:sldId id="313" r:id="rId5"/>
    <p:sldId id="347" r:id="rId6"/>
    <p:sldId id="374" r:id="rId7"/>
    <p:sldId id="375" r:id="rId8"/>
    <p:sldId id="378" r:id="rId9"/>
    <p:sldId id="379" r:id="rId10"/>
    <p:sldId id="381" r:id="rId11"/>
    <p:sldId id="377" r:id="rId12"/>
    <p:sldId id="333" r:id="rId13"/>
    <p:sldId id="334" r:id="rId14"/>
    <p:sldId id="357" r:id="rId15"/>
    <p:sldId id="358" r:id="rId16"/>
    <p:sldId id="370" r:id="rId17"/>
    <p:sldId id="371" r:id="rId18"/>
    <p:sldId id="360" r:id="rId19"/>
    <p:sldId id="366" r:id="rId20"/>
    <p:sldId id="348" r:id="rId21"/>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20A7075-84C1-392E-14F9-C621E4E635DB}" name="鈴木 宏明(SUZUKI Hiroaki)" initials="鈴木" userId="S::hiroaki_suzuki160@maff.go.jp::35358559-b64e-4788-bae9-c5d783b44053" providerId="AD"/>
  <p188:author id="{EFE9CD7A-CEED-3E78-A289-6A166278DD0B}" name="増田 周一(MASUDA Shuichi)" initials="増田" userId="S::shuichi_masuda820@maff.go.jp::79905df7-4423-4118-a403-ca57f528da1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二瓶　孝也" initials="二瓶　孝也" lastIdx="1" clrIdx="0">
    <p:extLst>
      <p:ext uri="{19B8F6BF-5375-455C-9EA6-DF929625EA0E}">
        <p15:presenceInfo xmlns:p15="http://schemas.microsoft.com/office/powerpoint/2012/main" userId="S::takaya_nihei000@maff.go.jp::c970ceec-a6a0-41f4-9632-3c9d892b05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904E"/>
    <a:srgbClr val="4B91D1"/>
    <a:srgbClr val="EC7320"/>
    <a:srgbClr val="FF0000"/>
    <a:srgbClr val="E9EBF5"/>
    <a:srgbClr val="DEEBF7"/>
    <a:srgbClr val="2E75B6"/>
    <a:srgbClr val="008000"/>
    <a:srgbClr val="E2F0D9"/>
    <a:srgbClr val="CFD3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85" autoAdjust="0"/>
    <p:restoredTop sz="96353" autoAdjust="0"/>
  </p:normalViewPr>
  <p:slideViewPr>
    <p:cSldViewPr snapToGrid="0">
      <p:cViewPr varScale="1">
        <p:scale>
          <a:sx n="123" d="100"/>
          <a:sy n="123" d="100"/>
        </p:scale>
        <p:origin x="828" y="108"/>
      </p:cViewPr>
      <p:guideLst>
        <p:guide orient="horz" pos="2160"/>
        <p:guide pos="3120"/>
      </p:guideLst>
    </p:cSldViewPr>
  </p:slideViewPr>
  <p:outlineViewPr>
    <p:cViewPr>
      <p:scale>
        <a:sx n="33" d="100"/>
        <a:sy n="33" d="100"/>
      </p:scale>
      <p:origin x="0" y="0"/>
    </p:cViewPr>
  </p:outlineViewPr>
  <p:notesTextViewPr>
    <p:cViewPr>
      <p:scale>
        <a:sx n="25" d="100"/>
        <a:sy n="25" d="100"/>
      </p:scale>
      <p:origin x="0" y="0"/>
    </p:cViewPr>
  </p:notesTextViewPr>
  <p:sorterViewPr>
    <p:cViewPr>
      <p:scale>
        <a:sx n="200" d="100"/>
        <a:sy n="200" d="100"/>
      </p:scale>
      <p:origin x="0" y="-23136"/>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 Id="rId30"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2" y="1"/>
            <a:ext cx="4306737" cy="340305"/>
          </a:xfrm>
          <a:prstGeom prst="rect">
            <a:avLst/>
          </a:prstGeom>
        </p:spPr>
        <p:txBody>
          <a:bodyPr vert="horz" lIns="91363" tIns="45680" rIns="91363" bIns="45680" rtlCol="0"/>
          <a:lstStyle>
            <a:lvl1pPr algn="l">
              <a:defRPr sz="1100"/>
            </a:lvl1pPr>
          </a:lstStyle>
          <a:p>
            <a:r>
              <a:rPr kumimoji="1" lang="ja-JP" altLang="en-US"/>
              <a:t>経営体育成支援事業の概要 </a:t>
            </a:r>
            <a:r>
              <a:rPr kumimoji="1" lang="en-US" altLang="ja-JP"/>
              <a:t>Ver.1</a:t>
            </a:r>
            <a:endParaRPr kumimoji="1" lang="ja-JP" altLang="en-US"/>
          </a:p>
        </p:txBody>
      </p:sp>
      <p:sp>
        <p:nvSpPr>
          <p:cNvPr id="3" name="日付プレースホルダ 2"/>
          <p:cNvSpPr>
            <a:spLocks noGrp="1"/>
          </p:cNvSpPr>
          <p:nvPr>
            <p:ph type="dt" sz="quarter" idx="1"/>
          </p:nvPr>
        </p:nvSpPr>
        <p:spPr>
          <a:xfrm>
            <a:off x="5630295" y="1"/>
            <a:ext cx="4306737" cy="340305"/>
          </a:xfrm>
          <a:prstGeom prst="rect">
            <a:avLst/>
          </a:prstGeom>
        </p:spPr>
        <p:txBody>
          <a:bodyPr vert="horz" lIns="91363" tIns="45680" rIns="91363" bIns="45680" rtlCol="0"/>
          <a:lstStyle>
            <a:lvl1pPr algn="r">
              <a:defRPr sz="1100"/>
            </a:lvl1pPr>
          </a:lstStyle>
          <a:p>
            <a:fld id="{8FA9E260-75CB-41AC-BC4A-D1A41D4ED9D8}" type="datetimeFigureOut">
              <a:rPr kumimoji="1" lang="ja-JP" altLang="en-US" smtClean="0"/>
              <a:pPr/>
              <a:t>2024/11/29</a:t>
            </a:fld>
            <a:endParaRPr kumimoji="1" lang="ja-JP" altLang="en-US"/>
          </a:p>
        </p:txBody>
      </p:sp>
      <p:sp>
        <p:nvSpPr>
          <p:cNvPr id="4" name="フッター プレースホルダ 3"/>
          <p:cNvSpPr>
            <a:spLocks noGrp="1"/>
          </p:cNvSpPr>
          <p:nvPr>
            <p:ph type="ftr" sz="quarter" idx="2"/>
          </p:nvPr>
        </p:nvSpPr>
        <p:spPr>
          <a:xfrm>
            <a:off x="12" y="6465809"/>
            <a:ext cx="4306737" cy="340305"/>
          </a:xfrm>
          <a:prstGeom prst="rect">
            <a:avLst/>
          </a:prstGeom>
        </p:spPr>
        <p:txBody>
          <a:bodyPr vert="horz" lIns="91363" tIns="45680" rIns="91363" bIns="45680" rtlCol="0" anchor="b"/>
          <a:lstStyle>
            <a:lvl1pPr algn="l">
              <a:defRPr sz="1100"/>
            </a:lvl1pPr>
          </a:lstStyle>
          <a:p>
            <a:endParaRPr kumimoji="1" lang="ja-JP" altLang="en-US"/>
          </a:p>
        </p:txBody>
      </p:sp>
      <p:sp>
        <p:nvSpPr>
          <p:cNvPr id="5" name="スライド番号プレースホルダ 4"/>
          <p:cNvSpPr>
            <a:spLocks noGrp="1"/>
          </p:cNvSpPr>
          <p:nvPr>
            <p:ph type="sldNum" sz="quarter" idx="3"/>
          </p:nvPr>
        </p:nvSpPr>
        <p:spPr>
          <a:xfrm>
            <a:off x="5630295" y="6465809"/>
            <a:ext cx="4306737" cy="340305"/>
          </a:xfrm>
          <a:prstGeom prst="rect">
            <a:avLst/>
          </a:prstGeom>
        </p:spPr>
        <p:txBody>
          <a:bodyPr vert="horz" lIns="91363" tIns="45680" rIns="91363" bIns="45680" rtlCol="0" anchor="b"/>
          <a:lstStyle>
            <a:lvl1pPr algn="r">
              <a:defRPr sz="1100"/>
            </a:lvl1pPr>
          </a:lstStyle>
          <a:p>
            <a:fld id="{B2B8943E-0F1A-4167-B6EE-156D110EAC0F}" type="slidenum">
              <a:rPr kumimoji="1" lang="ja-JP" altLang="en-US" smtClean="0"/>
              <a:pPr/>
              <a:t>‹#›</a:t>
            </a:fld>
            <a:endParaRPr kumimoji="1" lang="ja-JP" altLang="en-US"/>
          </a:p>
        </p:txBody>
      </p:sp>
    </p:spTree>
    <p:extLst>
      <p:ext uri="{BB962C8B-B14F-4D97-AF65-F5344CB8AC3E}">
        <p14:creationId xmlns:p14="http://schemas.microsoft.com/office/powerpoint/2010/main" val="2698746877"/>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4" y="5"/>
            <a:ext cx="4307905" cy="340634"/>
          </a:xfrm>
          <a:prstGeom prst="rect">
            <a:avLst/>
          </a:prstGeom>
        </p:spPr>
        <p:txBody>
          <a:bodyPr vert="horz" lIns="92160" tIns="46081" rIns="92160" bIns="46081" rtlCol="0"/>
          <a:lstStyle>
            <a:lvl1pPr algn="l">
              <a:defRPr sz="1100"/>
            </a:lvl1pPr>
          </a:lstStyle>
          <a:p>
            <a:r>
              <a:rPr kumimoji="1" lang="ja-JP" altLang="en-US"/>
              <a:t>経営体育成支援事業の概要 </a:t>
            </a:r>
            <a:r>
              <a:rPr kumimoji="1" lang="en-US" altLang="ja-JP"/>
              <a:t>Ver.1</a:t>
            </a:r>
            <a:endParaRPr kumimoji="1" lang="ja-JP" altLang="en-US"/>
          </a:p>
        </p:txBody>
      </p:sp>
      <p:sp>
        <p:nvSpPr>
          <p:cNvPr id="3" name="日付プレースホルダ 2"/>
          <p:cNvSpPr>
            <a:spLocks noGrp="1"/>
          </p:cNvSpPr>
          <p:nvPr>
            <p:ph type="dt" idx="1"/>
          </p:nvPr>
        </p:nvSpPr>
        <p:spPr>
          <a:xfrm>
            <a:off x="5629091" y="5"/>
            <a:ext cx="4307904" cy="340634"/>
          </a:xfrm>
          <a:prstGeom prst="rect">
            <a:avLst/>
          </a:prstGeom>
        </p:spPr>
        <p:txBody>
          <a:bodyPr vert="horz" lIns="92160" tIns="46081" rIns="92160" bIns="46081" rtlCol="0"/>
          <a:lstStyle>
            <a:lvl1pPr algn="r">
              <a:defRPr sz="1100"/>
            </a:lvl1pPr>
          </a:lstStyle>
          <a:p>
            <a:fld id="{32B112E2-A8E6-482F-8503-77F54CC037DA}" type="datetimeFigureOut">
              <a:rPr kumimoji="1" lang="ja-JP" altLang="en-US" smtClean="0"/>
              <a:pPr/>
              <a:t>2024/11/29</a:t>
            </a:fld>
            <a:endParaRPr kumimoji="1" lang="ja-JP" altLang="en-US"/>
          </a:p>
        </p:txBody>
      </p:sp>
      <p:sp>
        <p:nvSpPr>
          <p:cNvPr id="4" name="スライド イメージ プレースホルダ 3"/>
          <p:cNvSpPr>
            <a:spLocks noGrp="1" noRot="1" noChangeAspect="1"/>
          </p:cNvSpPr>
          <p:nvPr>
            <p:ph type="sldImg" idx="2"/>
          </p:nvPr>
        </p:nvSpPr>
        <p:spPr>
          <a:xfrm>
            <a:off x="3124200" y="509588"/>
            <a:ext cx="3690938" cy="2554287"/>
          </a:xfrm>
          <a:prstGeom prst="rect">
            <a:avLst/>
          </a:prstGeom>
          <a:noFill/>
          <a:ln w="12700">
            <a:solidFill>
              <a:prstClr val="black"/>
            </a:solidFill>
          </a:ln>
        </p:spPr>
        <p:txBody>
          <a:bodyPr vert="horz" lIns="92160" tIns="46081" rIns="92160" bIns="46081" rtlCol="0" anchor="ctr"/>
          <a:lstStyle/>
          <a:p>
            <a:endParaRPr lang="ja-JP" altLang="en-US"/>
          </a:p>
        </p:txBody>
      </p:sp>
      <p:sp>
        <p:nvSpPr>
          <p:cNvPr id="5" name="ノート プレースホルダ 4"/>
          <p:cNvSpPr>
            <a:spLocks noGrp="1"/>
          </p:cNvSpPr>
          <p:nvPr>
            <p:ph type="body" sz="quarter" idx="3"/>
          </p:nvPr>
        </p:nvSpPr>
        <p:spPr>
          <a:xfrm>
            <a:off x="993238" y="3233284"/>
            <a:ext cx="7952876" cy="3063514"/>
          </a:xfrm>
          <a:prstGeom prst="rect">
            <a:avLst/>
          </a:prstGeom>
        </p:spPr>
        <p:txBody>
          <a:bodyPr vert="horz" lIns="92160" tIns="46081" rIns="92160" bIns="46081"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4" y="6465471"/>
            <a:ext cx="4307905" cy="340634"/>
          </a:xfrm>
          <a:prstGeom prst="rect">
            <a:avLst/>
          </a:prstGeom>
        </p:spPr>
        <p:txBody>
          <a:bodyPr vert="horz" lIns="92160" tIns="46081" rIns="92160" bIns="46081" rtlCol="0" anchor="b"/>
          <a:lstStyle>
            <a:lvl1pPr algn="l">
              <a:defRPr sz="1100"/>
            </a:lvl1pPr>
          </a:lstStyle>
          <a:p>
            <a:endParaRPr kumimoji="1" lang="ja-JP" altLang="en-US"/>
          </a:p>
        </p:txBody>
      </p:sp>
      <p:sp>
        <p:nvSpPr>
          <p:cNvPr id="7" name="スライド番号プレースホルダ 6"/>
          <p:cNvSpPr>
            <a:spLocks noGrp="1"/>
          </p:cNvSpPr>
          <p:nvPr>
            <p:ph type="sldNum" sz="quarter" idx="5"/>
          </p:nvPr>
        </p:nvSpPr>
        <p:spPr>
          <a:xfrm>
            <a:off x="5629091" y="6465471"/>
            <a:ext cx="4307904" cy="340634"/>
          </a:xfrm>
          <a:prstGeom prst="rect">
            <a:avLst/>
          </a:prstGeom>
        </p:spPr>
        <p:txBody>
          <a:bodyPr vert="horz" lIns="92160" tIns="46081" rIns="92160" bIns="46081" rtlCol="0" anchor="b"/>
          <a:lstStyle>
            <a:lvl1pPr algn="r">
              <a:defRPr sz="1100"/>
            </a:lvl1pPr>
          </a:lstStyle>
          <a:p>
            <a:fld id="{D5D09F9A-C5A2-41F0-8014-C0100AFE20DA}" type="slidenum">
              <a:rPr kumimoji="1" lang="ja-JP" altLang="en-US" smtClean="0"/>
              <a:pPr/>
              <a:t>‹#›</a:t>
            </a:fld>
            <a:endParaRPr kumimoji="1" lang="ja-JP" altLang="en-US"/>
          </a:p>
        </p:txBody>
      </p:sp>
    </p:spTree>
    <p:extLst>
      <p:ext uri="{BB962C8B-B14F-4D97-AF65-F5344CB8AC3E}">
        <p14:creationId xmlns:p14="http://schemas.microsoft.com/office/powerpoint/2010/main" val="373617287"/>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4200" y="509588"/>
            <a:ext cx="3690938" cy="25542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5" name="ヘッダー プレースホルダ 4"/>
          <p:cNvSpPr>
            <a:spLocks noGrp="1"/>
          </p:cNvSpPr>
          <p:nvPr>
            <p:ph type="hdr" sz="quarter" idx="10"/>
          </p:nvPr>
        </p:nvSpPr>
        <p:spPr/>
        <p:txBody>
          <a:bodyPr/>
          <a:lstStyle/>
          <a:p>
            <a:r>
              <a:rPr kumimoji="1" lang="ja-JP" altLang="en-US"/>
              <a:t>経営体育成支援事業の概要 </a:t>
            </a:r>
            <a:r>
              <a:rPr kumimoji="1" lang="en-US" altLang="ja-JP"/>
              <a:t>Ver.1</a:t>
            </a:r>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1200" y="746125"/>
            <a:ext cx="5383213"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75E5141-BB85-40DF-B2B2-0837248C873B}" type="slidenum">
              <a:rPr kumimoji="1" lang="ja-JP" altLang="en-US" smtClean="0"/>
              <a:t>12</a:t>
            </a:fld>
            <a:endParaRPr kumimoji="1" lang="ja-JP" altLang="en-US"/>
          </a:p>
        </p:txBody>
      </p:sp>
    </p:spTree>
    <p:extLst>
      <p:ext uri="{BB962C8B-B14F-4D97-AF65-F5344CB8AC3E}">
        <p14:creationId xmlns:p14="http://schemas.microsoft.com/office/powerpoint/2010/main" val="1716350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1200" y="746125"/>
            <a:ext cx="5383213"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75E5141-BB85-40DF-B2B2-0837248C873B}" type="slidenum">
              <a:rPr kumimoji="1" lang="ja-JP" altLang="en-US" smtClean="0"/>
              <a:t>13</a:t>
            </a:fld>
            <a:endParaRPr kumimoji="1" lang="ja-JP" altLang="en-US"/>
          </a:p>
        </p:txBody>
      </p:sp>
    </p:spTree>
    <p:extLst>
      <p:ext uri="{BB962C8B-B14F-4D97-AF65-F5344CB8AC3E}">
        <p14:creationId xmlns:p14="http://schemas.microsoft.com/office/powerpoint/2010/main" val="19886292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4200" y="509588"/>
            <a:ext cx="3690938" cy="25542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28707002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4200" y="509588"/>
            <a:ext cx="3690938" cy="25542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1446511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4200" y="509588"/>
            <a:ext cx="3690938" cy="25542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35218463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4200" y="509588"/>
            <a:ext cx="3690938" cy="25542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13824981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4200" y="509588"/>
            <a:ext cx="3690938" cy="25542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16942172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4200" y="509588"/>
            <a:ext cx="3690938" cy="25542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145868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704302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4124285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3193192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2884135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953196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4200" y="509588"/>
            <a:ext cx="3690938" cy="25542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3521846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4200" y="509588"/>
            <a:ext cx="3690938" cy="25542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経営体育成支援事業の概要 </a:t>
            </a:r>
            <a:r>
              <a:rPr kumimoji="1" lang="en-US" altLang="ja-JP" sz="11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Ver.1</a:t>
            </a:r>
            <a:endParaRPr kumimoji="1" lang="ja-JP" altLang="en-US" sz="11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7951408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4200" y="509588"/>
            <a:ext cx="3690938" cy="25542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3371358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B61C509-C240-40A6-BB1A-64BE214C778E}" type="datetimeFigureOut">
              <a:rPr kumimoji="1" lang="ja-JP" altLang="en-US" smtClean="0"/>
              <a:pPr/>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
        <p:nvSpPr>
          <p:cNvPr id="7" name="テキスト ボックス 6">
            <a:extLst>
              <a:ext uri="{FF2B5EF4-FFF2-40B4-BE49-F238E27FC236}">
                <a16:creationId xmlns:a16="http://schemas.microsoft.com/office/drawing/2014/main" id="{24AB90A6-E976-4FD9-9EEA-3A038BA0E536}"/>
              </a:ext>
            </a:extLst>
          </p:cNvPr>
          <p:cNvSpPr txBox="1"/>
          <p:nvPr userDrawn="1"/>
        </p:nvSpPr>
        <p:spPr>
          <a:xfrm>
            <a:off x="0" y="4"/>
            <a:ext cx="1208584" cy="220188"/>
          </a:xfrm>
          <a:prstGeom prst="rect">
            <a:avLst/>
          </a:prstGeom>
          <a:noFill/>
        </p:spPr>
        <p:txBody>
          <a:bodyPr wrap="square" rtlCol="0">
            <a:spAutoFit/>
          </a:bodyPr>
          <a:lstStyle/>
          <a:p>
            <a:r>
              <a:rPr kumimoji="1" lang="ja-JP" altLang="en-US" sz="831" dirty="0"/>
              <a:t>機密性○情報</a:t>
            </a:r>
          </a:p>
        </p:txBody>
      </p:sp>
      <p:sp>
        <p:nvSpPr>
          <p:cNvPr id="8" name="テキスト ボックス 7">
            <a:extLst>
              <a:ext uri="{FF2B5EF4-FFF2-40B4-BE49-F238E27FC236}">
                <a16:creationId xmlns:a16="http://schemas.microsoft.com/office/drawing/2014/main" id="{F03401D8-09BD-438D-BC53-EDF9F6C4E174}"/>
              </a:ext>
            </a:extLst>
          </p:cNvPr>
          <p:cNvSpPr txBox="1"/>
          <p:nvPr userDrawn="1"/>
        </p:nvSpPr>
        <p:spPr>
          <a:xfrm>
            <a:off x="9087462" y="3"/>
            <a:ext cx="818541" cy="220188"/>
          </a:xfrm>
          <a:prstGeom prst="rect">
            <a:avLst/>
          </a:prstGeom>
          <a:noFill/>
        </p:spPr>
        <p:txBody>
          <a:bodyPr wrap="square" rtlCol="0">
            <a:spAutoFit/>
          </a:bodyPr>
          <a:lstStyle/>
          <a:p>
            <a:r>
              <a:rPr kumimoji="1" lang="ja-JP" altLang="en-US" sz="831" dirty="0"/>
              <a:t>○○限り</a:t>
            </a:r>
          </a:p>
        </p:txBody>
      </p:sp>
    </p:spTree>
    <p:extLst>
      <p:ext uri="{BB962C8B-B14F-4D97-AF65-F5344CB8AC3E}">
        <p14:creationId xmlns:p14="http://schemas.microsoft.com/office/powerpoint/2010/main" val="3396171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B61C509-C240-40A6-BB1A-64BE214C778E}" type="datetimeFigureOut">
              <a:rPr kumimoji="1" lang="ja-JP" altLang="en-US" smtClean="0"/>
              <a:pPr/>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2801808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B61C509-C240-40A6-BB1A-64BE214C778E}" type="datetimeFigureOut">
              <a:rPr kumimoji="1" lang="ja-JP" altLang="en-US" smtClean="0"/>
              <a:pPr/>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741640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B61C509-C240-40A6-BB1A-64BE214C778E}" type="datetimeFigureOut">
              <a:rPr kumimoji="1" lang="ja-JP" altLang="en-US" smtClean="0"/>
              <a:pPr/>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883476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B61C509-C240-40A6-BB1A-64BE214C778E}" type="datetimeFigureOut">
              <a:rPr kumimoji="1" lang="ja-JP" altLang="en-US" smtClean="0"/>
              <a:pPr/>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619335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B61C509-C240-40A6-BB1A-64BE214C778E}" type="datetimeFigureOut">
              <a:rPr kumimoji="1" lang="ja-JP" altLang="en-US" smtClean="0"/>
              <a:pPr/>
              <a:t>2024/11/29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226033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B61C509-C240-40A6-BB1A-64BE214C778E}" type="datetimeFigureOut">
              <a:rPr kumimoji="1" lang="ja-JP" altLang="en-US" smtClean="0"/>
              <a:pPr/>
              <a:t>2024/11/29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417021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B61C509-C240-40A6-BB1A-64BE214C778E}" type="datetimeFigureOut">
              <a:rPr kumimoji="1" lang="ja-JP" altLang="en-US" smtClean="0"/>
              <a:pPr/>
              <a:t>2024/11/29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322176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61C509-C240-40A6-BB1A-64BE214C778E}" type="datetimeFigureOut">
              <a:rPr kumimoji="1" lang="ja-JP" altLang="en-US" smtClean="0"/>
              <a:pPr/>
              <a:t>2024/11/29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202580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B61C509-C240-40A6-BB1A-64BE214C778E}" type="datetimeFigureOut">
              <a:rPr kumimoji="1" lang="ja-JP" altLang="en-US" smtClean="0"/>
              <a:pPr/>
              <a:t>2024/11/29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87608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B61C509-C240-40A6-BB1A-64BE214C778E}" type="datetimeFigureOut">
              <a:rPr kumimoji="1" lang="ja-JP" altLang="en-US" smtClean="0"/>
              <a:pPr/>
              <a:t>2024/11/29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945060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61C509-C240-40A6-BB1A-64BE214C778E}" type="datetimeFigureOut">
              <a:rPr kumimoji="1" lang="ja-JP" altLang="en-US" smtClean="0"/>
              <a:pPr/>
              <a:t>2024/11/29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813635863"/>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emf"/><Relationship Id="rId5" Type="http://schemas.microsoft.com/office/2007/relationships/hdphoto" Target="../media/hdphoto1.wdp"/><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角丸四角形 3"/>
          <p:cNvSpPr/>
          <p:nvPr/>
        </p:nvSpPr>
        <p:spPr>
          <a:xfrm>
            <a:off x="96960" y="80628"/>
            <a:ext cx="9712079" cy="6696744"/>
          </a:xfrm>
          <a:prstGeom prst="roundRect">
            <a:avLst>
              <a:gd name="adj" fmla="val 3501"/>
            </a:avLst>
          </a:prstGeom>
          <a:noFill/>
          <a:ln w="127000" cmpd="tri">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47"/>
          </a:p>
        </p:txBody>
      </p:sp>
      <p:sp>
        <p:nvSpPr>
          <p:cNvPr id="6" name="テキスト ボックス 5"/>
          <p:cNvSpPr txBox="1"/>
          <p:nvPr/>
        </p:nvSpPr>
        <p:spPr>
          <a:xfrm>
            <a:off x="1062394" y="782538"/>
            <a:ext cx="7781210" cy="578882"/>
          </a:xfrm>
          <a:prstGeom prst="roundRect">
            <a:avLst/>
          </a:prstGeom>
          <a:solidFill>
            <a:schemeClr val="tx1">
              <a:lumMod val="50000"/>
              <a:lumOff val="50000"/>
            </a:schemeClr>
          </a:solidFill>
          <a:ln>
            <a:noFill/>
          </a:ln>
        </p:spPr>
        <p:txBody>
          <a:bodyPr wrap="square" rtlCol="0">
            <a:spAutoFit/>
          </a:bodyPr>
          <a:lstStyle/>
          <a:p>
            <a:pPr algn="ctr"/>
            <a:r>
              <a:rPr lang="ja-JP" altLang="en-US" sz="2800" b="1" dirty="0">
                <a:solidFill>
                  <a:schemeClr val="bg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令和６年度　担い手確保・経営強化支援事業</a:t>
            </a:r>
            <a:endParaRPr lang="en-US" altLang="ja-JP" sz="2800" b="1" dirty="0">
              <a:solidFill>
                <a:schemeClr val="bg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p:txBody>
      </p:sp>
      <p:sp>
        <p:nvSpPr>
          <p:cNvPr id="7" name="テキスト ボックス 6"/>
          <p:cNvSpPr txBox="1"/>
          <p:nvPr/>
        </p:nvSpPr>
        <p:spPr>
          <a:xfrm>
            <a:off x="436704" y="2850511"/>
            <a:ext cx="9176518" cy="830997"/>
          </a:xfrm>
          <a:prstGeom prst="rect">
            <a:avLst/>
          </a:prstGeom>
          <a:noFill/>
        </p:spPr>
        <p:txBody>
          <a:bodyPr wrap="square" rtlCol="0">
            <a:spAutoFit/>
          </a:bodyPr>
          <a:lstStyle/>
          <a:p>
            <a:r>
              <a:rPr lang="ja-JP" altLang="en-US" sz="1600" dirty="0">
                <a:ln w="6350">
                  <a:noFill/>
                </a:ln>
                <a:latin typeface="メイリオ" panose="020B0604030504040204" pitchFamily="50" charset="-128"/>
                <a:ea typeface="メイリオ" panose="020B0604030504040204" pitchFamily="50" charset="-128"/>
              </a:rPr>
              <a:t>　国内外の様々な経営環境の変化に対応し得る農業経営への転換を図ろうとする地域の中核となる担い手に対し、必要な農業用機械・施設等の導入等を支援するとともに、令和６年度においては、地域計画の早期実現に向け、農地の引受け力の向上等に取り組む場合の支援を充実します。</a:t>
            </a:r>
          </a:p>
        </p:txBody>
      </p:sp>
      <p:pic>
        <p:nvPicPr>
          <p:cNvPr id="11" name="Picture 5" descr="Y:\経営構造対策企画班\○HP･FB関係\271125 写真変更\候補\ビニールハウス２.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81549" y="3851032"/>
            <a:ext cx="2354008" cy="1798673"/>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Y:\経営構造対策企画班\○HP･FB関係\271125 写真変更\候補\キャベツ収穫機.jpg"/>
          <p:cNvPicPr preferRelativeResize="0">
            <a:picLocks noChangeArrowheads="1"/>
          </p:cNvPicPr>
          <p:nvPr/>
        </p:nvPicPr>
        <p:blipFill>
          <a:blip r:embed="rId4" cstate="print">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6479490" y="3851032"/>
            <a:ext cx="2354400" cy="1800000"/>
          </a:xfrm>
          <a:prstGeom prst="rect">
            <a:avLst/>
          </a:prstGeom>
          <a:noFill/>
          <a:extLst>
            <a:ext uri="{909E8E84-426E-40DD-AFC4-6F175D3DCCD1}">
              <a14:hiddenFill xmlns:a14="http://schemas.microsoft.com/office/drawing/2010/main">
                <a:solidFill>
                  <a:srgbClr val="FFFFFF"/>
                </a:solidFill>
              </a14:hiddenFill>
            </a:ext>
          </a:extLst>
        </p:spPr>
      </p:pic>
      <p:pic>
        <p:nvPicPr>
          <p:cNvPr id="15" name="図 14">
            <a:extLst>
              <a:ext uri="{FF2B5EF4-FFF2-40B4-BE49-F238E27FC236}">
                <a16:creationId xmlns:a16="http://schemas.microsoft.com/office/drawing/2014/main" id="{3AF1BE5A-72EC-4F2A-9EA3-033BD944D9D5}"/>
              </a:ext>
            </a:extLst>
          </p:cNvPr>
          <p:cNvPicPr preferRelativeResize="0">
            <a:picLocks/>
          </p:cNvPicPr>
          <p:nvPr/>
        </p:nvPicPr>
        <p:blipFill>
          <a:blip r:embed="rId6"/>
          <a:stretch>
            <a:fillRect/>
          </a:stretch>
        </p:blipFill>
        <p:spPr>
          <a:xfrm>
            <a:off x="1083609" y="3851032"/>
            <a:ext cx="2354007" cy="1800000"/>
          </a:xfrm>
          <a:prstGeom prst="rect">
            <a:avLst/>
          </a:prstGeom>
        </p:spPr>
      </p:pic>
      <p:sp>
        <p:nvSpPr>
          <p:cNvPr id="8" name="正方形/長方形 7">
            <a:extLst>
              <a:ext uri="{FF2B5EF4-FFF2-40B4-BE49-F238E27FC236}">
                <a16:creationId xmlns:a16="http://schemas.microsoft.com/office/drawing/2014/main" id="{87B89A04-AD50-4B77-A05D-DBEFD3030343}"/>
              </a:ext>
            </a:extLst>
          </p:cNvPr>
          <p:cNvSpPr/>
          <p:nvPr/>
        </p:nvSpPr>
        <p:spPr>
          <a:xfrm>
            <a:off x="3613892" y="5833993"/>
            <a:ext cx="2730235" cy="461665"/>
          </a:xfrm>
          <a:prstGeom prst="rect">
            <a:avLst/>
          </a:prstGeom>
        </p:spPr>
        <p:txBody>
          <a:bodyPr wrap="none">
            <a:spAutoFit/>
          </a:bodyPr>
          <a:lstStyle/>
          <a:p>
            <a:r>
              <a:rPr lang="ja-JP" altLang="en-US" sz="2400" dirty="0">
                <a:ln w="6350">
                  <a:noFill/>
                </a:ln>
                <a:latin typeface="メイリオ" panose="020B0604030504040204" pitchFamily="50" charset="-128"/>
                <a:ea typeface="メイリオ" panose="020B0604030504040204" pitchFamily="50" charset="-128"/>
              </a:rPr>
              <a:t>令 和 ６ 年 </a:t>
            </a:r>
            <a:r>
              <a:rPr lang="en-US" altLang="ja-JP" sz="2400" dirty="0">
                <a:ln w="6350">
                  <a:noFill/>
                </a:ln>
                <a:latin typeface="メイリオ" panose="020B0604030504040204" pitchFamily="50" charset="-128"/>
                <a:ea typeface="メイリオ" panose="020B0604030504040204" pitchFamily="50" charset="-128"/>
              </a:rPr>
              <a:t>11</a:t>
            </a:r>
            <a:r>
              <a:rPr lang="ja-JP" altLang="en-US" sz="2400" dirty="0">
                <a:ln w="6350">
                  <a:noFill/>
                </a:ln>
                <a:latin typeface="メイリオ" panose="020B0604030504040204" pitchFamily="50" charset="-128"/>
                <a:ea typeface="メイリオ" panose="020B0604030504040204" pitchFamily="50" charset="-128"/>
              </a:rPr>
              <a:t> 月 </a:t>
            </a:r>
            <a:endParaRPr lang="ja-JP" altLang="en-US" sz="2400" dirty="0">
              <a:latin typeface="メイリオ" panose="020B0604030504040204" pitchFamily="50" charset="-128"/>
              <a:ea typeface="メイリオ" panose="020B0604030504040204" pitchFamily="50" charset="-128"/>
            </a:endParaRPr>
          </a:p>
        </p:txBody>
      </p:sp>
      <p:sp>
        <p:nvSpPr>
          <p:cNvPr id="10" name="テキスト ボックス 15">
            <a:extLst>
              <a:ext uri="{FF2B5EF4-FFF2-40B4-BE49-F238E27FC236}">
                <a16:creationId xmlns:a16="http://schemas.microsoft.com/office/drawing/2014/main" id="{DFF6EEF6-C387-D36D-C14B-7650E6767A9C}"/>
              </a:ext>
            </a:extLst>
          </p:cNvPr>
          <p:cNvSpPr txBox="1"/>
          <p:nvPr/>
        </p:nvSpPr>
        <p:spPr>
          <a:xfrm>
            <a:off x="1552892" y="1543178"/>
            <a:ext cx="6800216" cy="1123712"/>
          </a:xfrm>
          <a:prstGeom prst="roundRect">
            <a:avLst/>
          </a:prstGeom>
          <a:solidFill>
            <a:schemeClr val="bg1"/>
          </a:solidFill>
          <a:ln w="25400">
            <a:solidFill>
              <a:schemeClr val="tx1">
                <a:lumMod val="50000"/>
                <a:lumOff val="50000"/>
              </a:schemeClr>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150000"/>
              </a:lnSpc>
            </a:pPr>
            <a:r>
              <a:rPr lang="ja-JP" altLang="en-US" b="1" dirty="0">
                <a:solidFill>
                  <a:schemeClr val="tx1">
                    <a:lumMod val="50000"/>
                    <a:lumOff val="50000"/>
                  </a:schemeClr>
                </a:solidFill>
                <a:latin typeface="メイリオ" panose="020B0604030504040204" pitchFamily="50" charset="-128"/>
                <a:ea typeface="メイリオ" panose="020B0604030504040204" pitchFamily="50" charset="-128"/>
              </a:rPr>
              <a:t>～　要望調査を開始します ～</a:t>
            </a:r>
            <a:endParaRPr lang="en-US" altLang="ja-JP" b="1" dirty="0">
              <a:solidFill>
                <a:schemeClr val="tx1">
                  <a:lumMod val="50000"/>
                  <a:lumOff val="50000"/>
                </a:schemeClr>
              </a:solidFill>
              <a:latin typeface="メイリオ" panose="020B0604030504040204" pitchFamily="50" charset="-128"/>
              <a:ea typeface="メイリオ" panose="020B0604030504040204" pitchFamily="50" charset="-128"/>
            </a:endParaRPr>
          </a:p>
          <a:p>
            <a:pPr algn="ctr"/>
            <a:endParaRPr lang="en-US" altLang="ja-JP" sz="500" dirty="0">
              <a:solidFill>
                <a:schemeClr val="accent6">
                  <a:lumMod val="75000"/>
                </a:schemeClr>
              </a:solidFill>
              <a:latin typeface="メイリオ" panose="020B0604030504040204" pitchFamily="50" charset="-128"/>
              <a:ea typeface="メイリオ" panose="020B0604030504040204" pitchFamily="50" charset="-128"/>
            </a:endParaRPr>
          </a:p>
          <a:p>
            <a:pPr algn="ctr"/>
            <a:r>
              <a:rPr lang="ja-JP" altLang="en-US" sz="1400" b="1" dirty="0">
                <a:solidFill>
                  <a:schemeClr val="accent6">
                    <a:lumMod val="75000"/>
                  </a:schemeClr>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r>
              <a:rPr lang="ja-JP" altLang="en-US" sz="1400" b="1" dirty="0">
                <a:solidFill>
                  <a:srgbClr val="FF0000"/>
                </a:solidFill>
                <a:latin typeface="メイリオ" panose="020B0604030504040204" pitchFamily="50" charset="-128"/>
                <a:ea typeface="メイリオ" panose="020B0604030504040204" pitchFamily="50" charset="-128"/>
              </a:rPr>
              <a:t>要望調査期間：　令和６年</a:t>
            </a:r>
            <a:r>
              <a:rPr lang="en-US" altLang="ja-JP" sz="1400" b="1" dirty="0">
                <a:solidFill>
                  <a:srgbClr val="FF0000"/>
                </a:solidFill>
                <a:latin typeface="メイリオ" panose="020B0604030504040204" pitchFamily="50" charset="-128"/>
                <a:ea typeface="メイリオ" panose="020B0604030504040204" pitchFamily="50" charset="-128"/>
              </a:rPr>
              <a:t>11</a:t>
            </a:r>
            <a:r>
              <a:rPr lang="ja-JP" altLang="en-US" sz="1400" b="1" dirty="0">
                <a:solidFill>
                  <a:srgbClr val="FF0000"/>
                </a:solidFill>
                <a:latin typeface="メイリオ" panose="020B0604030504040204" pitchFamily="50" charset="-128"/>
                <a:ea typeface="メイリオ" panose="020B0604030504040204" pitchFamily="50" charset="-128"/>
              </a:rPr>
              <a:t>月</a:t>
            </a:r>
            <a:r>
              <a:rPr lang="en-US" altLang="ja-JP" sz="1400" b="1" dirty="0">
                <a:solidFill>
                  <a:srgbClr val="FF0000"/>
                </a:solidFill>
                <a:latin typeface="メイリオ" panose="020B0604030504040204" pitchFamily="50" charset="-128"/>
                <a:ea typeface="メイリオ" panose="020B0604030504040204" pitchFamily="50" charset="-128"/>
              </a:rPr>
              <a:t>29</a:t>
            </a:r>
            <a:r>
              <a:rPr lang="ja-JP" altLang="en-US" sz="1400" b="1" dirty="0">
                <a:solidFill>
                  <a:srgbClr val="FF0000"/>
                </a:solidFill>
                <a:latin typeface="メイリオ" panose="020B0604030504040204" pitchFamily="50" charset="-128"/>
                <a:ea typeface="メイリオ" panose="020B0604030504040204" pitchFamily="50" charset="-128"/>
              </a:rPr>
              <a:t>日～令和７年１月〇日</a:t>
            </a:r>
          </a:p>
          <a:p>
            <a:pPr algn="ctr"/>
            <a:r>
              <a:rPr lang="ja-JP" altLang="en-US" sz="1400" b="1" dirty="0">
                <a:solidFill>
                  <a:srgbClr val="FF0000"/>
                </a:solidFill>
                <a:latin typeface="メイリオ" panose="020B0604030504040204" pitchFamily="50" charset="-128"/>
                <a:ea typeface="メイリオ" panose="020B0604030504040204" pitchFamily="50" charset="-128"/>
              </a:rPr>
              <a:t>　</a:t>
            </a:r>
            <a:r>
              <a:rPr lang="ja-JP" altLang="en-US" sz="1050" b="1" dirty="0">
                <a:solidFill>
                  <a:srgbClr val="FF0000"/>
                </a:solidFill>
                <a:latin typeface="メイリオ" panose="020B0604030504040204" pitchFamily="50" charset="-128"/>
                <a:ea typeface="メイリオ" panose="020B0604030504040204" pitchFamily="50" charset="-128"/>
              </a:rPr>
              <a:t>（</a:t>
            </a:r>
            <a:r>
              <a:rPr lang="en-US" altLang="ja-JP" sz="1050" b="1" dirty="0">
                <a:solidFill>
                  <a:srgbClr val="FF0000"/>
                </a:solidFill>
                <a:latin typeface="メイリオ" panose="020B0604030504040204" pitchFamily="50" charset="-128"/>
                <a:ea typeface="メイリオ" panose="020B0604030504040204" pitchFamily="50" charset="-128"/>
              </a:rPr>
              <a:t>※</a:t>
            </a:r>
            <a:r>
              <a:rPr lang="ja-JP" altLang="en-US" sz="1050" b="1" dirty="0">
                <a:solidFill>
                  <a:srgbClr val="FF0000"/>
                </a:solidFill>
                <a:latin typeface="メイリオ" panose="020B0604030504040204" pitchFamily="50" charset="-128"/>
                <a:ea typeface="メイリオ" panose="020B0604030504040204" pitchFamily="50" charset="-128"/>
              </a:rPr>
              <a:t>要望調査期間経過後も、可能な限り、随時、要望は受け付けています。 ）</a:t>
            </a:r>
            <a:endParaRPr lang="en-US" altLang="ja-JP" sz="105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2" name="正方形/長方形 11">
            <a:extLst>
              <a:ext uri="{FF2B5EF4-FFF2-40B4-BE49-F238E27FC236}">
                <a16:creationId xmlns:a16="http://schemas.microsoft.com/office/drawing/2014/main" id="{A58401DB-CAAD-F476-148F-BD66D3B5BBA6}"/>
              </a:ext>
            </a:extLst>
          </p:cNvPr>
          <p:cNvSpPr/>
          <p:nvPr/>
        </p:nvSpPr>
        <p:spPr>
          <a:xfrm>
            <a:off x="1062394" y="6197242"/>
            <a:ext cx="8366393" cy="430887"/>
          </a:xfrm>
          <a:prstGeom prst="rect">
            <a:avLst/>
          </a:prstGeom>
        </p:spPr>
        <p:txBody>
          <a:bodyPr wrap="none" anchor="ctr">
            <a:spAutoFit/>
          </a:bodyPr>
          <a:lstStyle/>
          <a:p>
            <a:r>
              <a:rPr lang="ja-JP" altLang="en-US" sz="2200" dirty="0">
                <a:ln w="6350">
                  <a:noFill/>
                </a:ln>
                <a:latin typeface="ＭＳ ゴシック" panose="020B0609070205080204" pitchFamily="49" charset="-128"/>
                <a:ea typeface="ＭＳ ゴシック" panose="020B0609070205080204" pitchFamily="49" charset="-128"/>
              </a:rPr>
              <a:t>○○市　○○部　○○課　問い合わせ先　☎ ○○○－○○○○</a:t>
            </a:r>
            <a:endParaRPr lang="en-US" altLang="ja-JP" sz="2200" dirty="0">
              <a:ln w="6350">
                <a:noFill/>
              </a:ln>
              <a:latin typeface="ＭＳ ゴシック" panose="020B0609070205080204" pitchFamily="49" charset="-128"/>
              <a:ea typeface="ＭＳ ゴシック" panose="020B0609070205080204" pitchFamily="49"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9" name="表 68">
            <a:extLst>
              <a:ext uri="{FF2B5EF4-FFF2-40B4-BE49-F238E27FC236}">
                <a16:creationId xmlns:a16="http://schemas.microsoft.com/office/drawing/2014/main" id="{4FCE13A4-47B5-2A28-464E-168A175D2A36}"/>
              </a:ext>
            </a:extLst>
          </p:cNvPr>
          <p:cNvGraphicFramePr>
            <a:graphicFrameLocks noGrp="1"/>
          </p:cNvGraphicFramePr>
          <p:nvPr/>
        </p:nvGraphicFramePr>
        <p:xfrm>
          <a:off x="74138" y="2786651"/>
          <a:ext cx="4680000" cy="1440594"/>
        </p:xfrm>
        <a:graphic>
          <a:graphicData uri="http://schemas.openxmlformats.org/drawingml/2006/table">
            <a:tbl>
              <a:tblPr firstRow="1" bandRow="1">
                <a:tableStyleId>{2D5ABB26-0587-4C30-8999-92F81FD0307C}</a:tableStyleId>
              </a:tblPr>
              <a:tblGrid>
                <a:gridCol w="373663">
                  <a:extLst>
                    <a:ext uri="{9D8B030D-6E8A-4147-A177-3AD203B41FA5}">
                      <a16:colId xmlns:a16="http://schemas.microsoft.com/office/drawing/2014/main" val="2306074458"/>
                    </a:ext>
                  </a:extLst>
                </a:gridCol>
                <a:gridCol w="796337">
                  <a:extLst>
                    <a:ext uri="{9D8B030D-6E8A-4147-A177-3AD203B41FA5}">
                      <a16:colId xmlns:a16="http://schemas.microsoft.com/office/drawing/2014/main" val="3090790443"/>
                    </a:ext>
                  </a:extLst>
                </a:gridCol>
                <a:gridCol w="2536167">
                  <a:extLst>
                    <a:ext uri="{9D8B030D-6E8A-4147-A177-3AD203B41FA5}">
                      <a16:colId xmlns:a16="http://schemas.microsoft.com/office/drawing/2014/main" val="3879051354"/>
                    </a:ext>
                  </a:extLst>
                </a:gridCol>
                <a:gridCol w="490674">
                  <a:extLst>
                    <a:ext uri="{9D8B030D-6E8A-4147-A177-3AD203B41FA5}">
                      <a16:colId xmlns:a16="http://schemas.microsoft.com/office/drawing/2014/main" val="2279358314"/>
                    </a:ext>
                  </a:extLst>
                </a:gridCol>
                <a:gridCol w="483159">
                  <a:extLst>
                    <a:ext uri="{9D8B030D-6E8A-4147-A177-3AD203B41FA5}">
                      <a16:colId xmlns:a16="http://schemas.microsoft.com/office/drawing/2014/main" val="4097272483"/>
                    </a:ext>
                  </a:extLst>
                </a:gridCol>
              </a:tblGrid>
              <a:tr h="334686">
                <a:tc gridSpan="2">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hMerge="1">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gridSpan="2">
                  <a:txBody>
                    <a:bodyPr/>
                    <a:lstStyle/>
                    <a:p>
                      <a:pPr algn="r"/>
                      <a:endParaRPr kumimoji="1" lang="en-US" altLang="ja-JP" sz="1200" dirty="0">
                        <a:latin typeface="メイリオ" panose="020B0604030504040204" pitchFamily="50" charset="-128"/>
                        <a:ea typeface="メイリオ" panose="020B0604030504040204" pitchFamily="50" charset="-128"/>
                      </a:endParaRPr>
                    </a:p>
                  </a:txBody>
                  <a:tcPr marB="72000" anchor="b">
                    <a:lnR w="28575" cap="flat" cmpd="sng" algn="ctr">
                      <a:solidFill>
                        <a:schemeClr val="tx1"/>
                      </a:solidFill>
                      <a:prstDash val="dash"/>
                      <a:round/>
                      <a:headEnd type="none" w="med" len="med"/>
                      <a:tailEnd type="none" w="med" len="med"/>
                    </a:lnR>
                  </a:tcPr>
                </a:tc>
                <a:tc hMerge="1">
                  <a:txBody>
                    <a:bodyPr/>
                    <a:lstStyle/>
                    <a:p>
                      <a:pPr algn="l"/>
                      <a:endParaRPr kumimoji="1" lang="ja-JP" altLang="en-US" sz="1600" dirty="0">
                        <a:latin typeface="メイリオ" panose="020B0604030504040204" pitchFamily="50" charset="-128"/>
                        <a:ea typeface="メイリオ" panose="020B0604030504040204" pitchFamily="50" charset="-128"/>
                      </a:endParaRPr>
                    </a:p>
                  </a:txBody>
                  <a:tcPr anchor="b">
                    <a:lnL>
                      <a:noFill/>
                    </a:lnL>
                    <a:lnR w="28575" cap="flat" cmpd="sng" algn="ctr">
                      <a:solidFill>
                        <a:schemeClr val="tx1"/>
                      </a:solidFill>
                      <a:prstDash val="dash"/>
                      <a:round/>
                      <a:headEnd type="none" w="med" len="med"/>
                      <a:tailEnd type="none" w="med" len="med"/>
                    </a:lnR>
                  </a:tcPr>
                </a:tc>
                <a:tc>
                  <a:txBody>
                    <a:bodyPr/>
                    <a:lstStyle/>
                    <a:p>
                      <a:endParaRPr kumimoji="1" lang="ja-JP" altLang="en-US" sz="100" dirty="0">
                        <a:latin typeface="メイリオ" panose="020B0604030504040204" pitchFamily="50" charset="-128"/>
                        <a:ea typeface="メイリオ" panose="020B0604030504040204" pitchFamily="50" charset="-128"/>
                      </a:endParaRPr>
                    </a:p>
                  </a:txBody>
                  <a:tcPr>
                    <a:lnL w="28575" cap="flat" cmpd="sng" algn="ctr">
                      <a:solidFill>
                        <a:schemeClr val="tx1"/>
                      </a:solidFill>
                      <a:prstDash val="dash"/>
                      <a:round/>
                      <a:headEnd type="none" w="med" len="med"/>
                      <a:tailEnd type="none" w="med" len="med"/>
                    </a:lnL>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92912356"/>
                  </a:ext>
                </a:extLst>
              </a:tr>
              <a:tr h="395298">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メイリオ" panose="020B0604030504040204" pitchFamily="50" charset="-128"/>
                          <a:ea typeface="メイリオ" panose="020B0604030504040204" pitchFamily="50" charset="-128"/>
                        </a:rPr>
                        <a:t>成果目標（３年後）</a:t>
                      </a:r>
                      <a:endParaRPr kumimoji="1" lang="en-US" altLang="ja-JP" sz="1600" dirty="0">
                        <a:latin typeface="メイリオ" panose="020B0604030504040204" pitchFamily="50" charset="-128"/>
                        <a:ea typeface="メイリオ" panose="020B0604030504040204" pitchFamily="50" charset="-128"/>
                      </a:endParaRPr>
                    </a:p>
                  </a:txBody>
                  <a:tcPr anchor="b">
                    <a:lnR w="28575" cap="flat" cmpd="sng" algn="ctr">
                      <a:solidFill>
                        <a:schemeClr val="tx1"/>
                      </a:solidFill>
                      <a:prstDash val="solid"/>
                      <a:round/>
                      <a:headEnd type="none" w="med" len="med"/>
                      <a:tailEnd type="none" w="med" len="med"/>
                    </a:lnR>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latin typeface="メイリオ" panose="020B0604030504040204" pitchFamily="50" charset="-128"/>
                        <a:ea typeface="メイリオ" panose="020B0604030504040204" pitchFamily="50" charset="-128"/>
                      </a:endParaRPr>
                    </a:p>
                  </a:txBody>
                  <a:tcPr marL="0" anchor="b">
                    <a:lnL>
                      <a:noFill/>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hMerge="1">
                  <a:txBody>
                    <a:bodyPr/>
                    <a:lstStyle/>
                    <a:p>
                      <a:endParaRPr kumimoji="1" lang="ja-JP" altLang="en-US" sz="1600" dirty="0">
                        <a:latin typeface="メイリオ" panose="020B0604030504040204" pitchFamily="50" charset="-128"/>
                        <a:ea typeface="メイリオ" panose="020B0604030504040204" pitchFamily="50" charset="-128"/>
                      </a:endParaRPr>
                    </a:p>
                  </a:txBody>
                  <a:tcPr anchor="b">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gridSpan="2">
                  <a:txBody>
                    <a:bodyPr/>
                    <a:lstStyle/>
                    <a:p>
                      <a:endParaRPr kumimoji="1" lang="ja-JP" altLang="en-US" sz="1600" dirty="0">
                        <a:latin typeface="メイリオ" panose="020B0604030504040204" pitchFamily="50" charset="-128"/>
                        <a:ea typeface="メイリオ" panose="020B0604030504040204" pitchFamily="50" charset="-128"/>
                      </a:endParaRP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hMerge="1">
                  <a:txBody>
                    <a:bodyPr/>
                    <a:lstStyle/>
                    <a:p>
                      <a:endParaRPr kumimoji="1" lang="ja-JP" altLang="en-US" sz="1600" dirty="0">
                        <a:latin typeface="メイリオ" panose="020B0604030504040204" pitchFamily="50" charset="-128"/>
                        <a:ea typeface="メイリオ" panose="020B0604030504040204" pitchFamily="50" charset="-128"/>
                      </a:endParaRPr>
                    </a:p>
                  </a:txBody>
                  <a:tcPr>
                    <a:lnT w="12700" cap="flat" cmpd="sng" algn="ctr">
                      <a:noFill/>
                      <a:prstDash val="solid"/>
                      <a:round/>
                      <a:headEnd type="none" w="med" len="med"/>
                      <a:tailEnd type="none" w="med" len="med"/>
                    </a:lnT>
                    <a:lnB>
                      <a:noFill/>
                    </a:lnB>
                  </a:tcPr>
                </a:tc>
                <a:extLst>
                  <a:ext uri="{0D108BD9-81ED-4DB2-BD59-A6C34878D82A}">
                    <a16:rowId xmlns:a16="http://schemas.microsoft.com/office/drawing/2014/main" val="2033583619"/>
                  </a:ext>
                </a:extLst>
              </a:tr>
              <a:tr h="710016">
                <a:tc>
                  <a:txBody>
                    <a:bodyPr/>
                    <a:lstStyle/>
                    <a:p>
                      <a:endParaRPr kumimoji="1" lang="en-US" altLang="ja-JP" sz="1600" dirty="0">
                        <a:latin typeface="メイリオ" panose="020B0604030504040204" pitchFamily="50" charset="-128"/>
                        <a:ea typeface="メイリオ" panose="020B0604030504040204" pitchFamily="50" charset="-128"/>
                      </a:endParaRPr>
                    </a:p>
                  </a:txBody>
                  <a:tcPr anchor="b">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gridSpan="2">
                  <a:txBody>
                    <a:bodyPr/>
                    <a:lstStyle/>
                    <a:p>
                      <a:endParaRPr kumimoji="1" lang="en-US" altLang="ja-JP" sz="1600" dirty="0">
                        <a:latin typeface="メイリオ" panose="020B0604030504040204" pitchFamily="50" charset="-128"/>
                        <a:ea typeface="メイリオ"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tcPr>
                </a:tc>
                <a:tc hMerge="1">
                  <a:txBody>
                    <a:bodyPr/>
                    <a:lstStyle/>
                    <a:p>
                      <a:endParaRPr kumimoji="1" lang="ja-JP" altLang="en-US" sz="1600" dirty="0">
                        <a:latin typeface="メイリオ" panose="020B0604030504040204" pitchFamily="50" charset="-128"/>
                        <a:ea typeface="メイリオ" panose="020B0604030504040204" pitchFamily="50" charset="-128"/>
                      </a:endParaRP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L w="28575" cap="flat" cmpd="sng" algn="ctr">
                      <a:noFill/>
                      <a:prstDash val="solid"/>
                      <a:round/>
                      <a:headEnd type="none" w="med" len="med"/>
                      <a:tailEnd type="none" w="med" len="med"/>
                    </a:lnL>
                    <a:lnR>
                      <a:noFill/>
                    </a:lnR>
                    <a:lnB w="28575" cap="flat" cmpd="sng" algn="ctr">
                      <a:noFill/>
                      <a:prstDash val="solid"/>
                      <a:round/>
                      <a:headEnd type="none" w="med" len="med"/>
                      <a:tailEnd type="none" w="med" len="med"/>
                    </a:lnB>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L>
                      <a:noFill/>
                    </a:lnL>
                    <a:lnT>
                      <a:noFill/>
                    </a:lnT>
                    <a:lnB w="28575" cap="flat" cmpd="sng" algn="ctr">
                      <a:noFill/>
                      <a:prstDash val="solid"/>
                      <a:round/>
                      <a:headEnd type="none" w="med" len="med"/>
                      <a:tailEnd type="none" w="med" len="med"/>
                    </a:lnB>
                  </a:tcPr>
                </a:tc>
                <a:extLst>
                  <a:ext uri="{0D108BD9-81ED-4DB2-BD59-A6C34878D82A}">
                    <a16:rowId xmlns:a16="http://schemas.microsoft.com/office/drawing/2014/main" val="1523092907"/>
                  </a:ext>
                </a:extLst>
              </a:tr>
            </a:tbl>
          </a:graphicData>
        </a:graphic>
      </p:graphicFrame>
      <p:graphicFrame>
        <p:nvGraphicFramePr>
          <p:cNvPr id="3" name="表 2">
            <a:extLst>
              <a:ext uri="{FF2B5EF4-FFF2-40B4-BE49-F238E27FC236}">
                <a16:creationId xmlns:a16="http://schemas.microsoft.com/office/drawing/2014/main" id="{8C3822D9-289E-8234-AD0E-435F33B5AA00}"/>
              </a:ext>
            </a:extLst>
          </p:cNvPr>
          <p:cNvGraphicFramePr>
            <a:graphicFrameLocks noGrp="1"/>
          </p:cNvGraphicFramePr>
          <p:nvPr/>
        </p:nvGraphicFramePr>
        <p:xfrm>
          <a:off x="5207714" y="2786651"/>
          <a:ext cx="4644000" cy="1442557"/>
        </p:xfrm>
        <a:graphic>
          <a:graphicData uri="http://schemas.openxmlformats.org/drawingml/2006/table">
            <a:tbl>
              <a:tblPr firstRow="1" bandRow="1">
                <a:tableStyleId>{2D5ABB26-0587-4C30-8999-92F81FD0307C}</a:tableStyleId>
              </a:tblPr>
              <a:tblGrid>
                <a:gridCol w="378396">
                  <a:extLst>
                    <a:ext uri="{9D8B030D-6E8A-4147-A177-3AD203B41FA5}">
                      <a16:colId xmlns:a16="http://schemas.microsoft.com/office/drawing/2014/main" val="2306074458"/>
                    </a:ext>
                  </a:extLst>
                </a:gridCol>
                <a:gridCol w="486060">
                  <a:extLst>
                    <a:ext uri="{9D8B030D-6E8A-4147-A177-3AD203B41FA5}">
                      <a16:colId xmlns:a16="http://schemas.microsoft.com/office/drawing/2014/main" val="3090790443"/>
                    </a:ext>
                  </a:extLst>
                </a:gridCol>
                <a:gridCol w="1630380">
                  <a:extLst>
                    <a:ext uri="{9D8B030D-6E8A-4147-A177-3AD203B41FA5}">
                      <a16:colId xmlns:a16="http://schemas.microsoft.com/office/drawing/2014/main" val="3879051354"/>
                    </a:ext>
                  </a:extLst>
                </a:gridCol>
                <a:gridCol w="527584">
                  <a:extLst>
                    <a:ext uri="{9D8B030D-6E8A-4147-A177-3AD203B41FA5}">
                      <a16:colId xmlns:a16="http://schemas.microsoft.com/office/drawing/2014/main" val="2279358314"/>
                    </a:ext>
                  </a:extLst>
                </a:gridCol>
                <a:gridCol w="1621580">
                  <a:extLst>
                    <a:ext uri="{9D8B030D-6E8A-4147-A177-3AD203B41FA5}">
                      <a16:colId xmlns:a16="http://schemas.microsoft.com/office/drawing/2014/main" val="4097272483"/>
                    </a:ext>
                  </a:extLst>
                </a:gridCol>
              </a:tblGrid>
              <a:tr h="324000">
                <a:tc gridSpan="2">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hMerge="1">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gridSpan="2">
                  <a:txBody>
                    <a:bodyPr/>
                    <a:lstStyle/>
                    <a:p>
                      <a:pPr algn="ctr"/>
                      <a:endParaRPr kumimoji="1" lang="en-US" altLang="ja-JP" sz="1600" dirty="0">
                        <a:latin typeface="メイリオ" panose="020B0604030504040204" pitchFamily="50" charset="-128"/>
                        <a:ea typeface="メイリオ" panose="020B0604030504040204" pitchFamily="50" charset="-128"/>
                      </a:endParaRPr>
                    </a:p>
                  </a:txBody>
                  <a:tcPr anchor="b">
                    <a:lnR w="28575" cap="flat" cmpd="sng" algn="ctr">
                      <a:solidFill>
                        <a:schemeClr val="tx1"/>
                      </a:solidFill>
                      <a:prstDash val="dash"/>
                      <a:round/>
                      <a:headEnd type="none" w="med" len="med"/>
                      <a:tailEnd type="none" w="med" len="med"/>
                    </a:lnR>
                  </a:tcPr>
                </a:tc>
                <a:tc hMerge="1">
                  <a:txBody>
                    <a:bodyPr/>
                    <a:lstStyle/>
                    <a:p>
                      <a:pPr algn="l"/>
                      <a:endParaRPr kumimoji="1" lang="ja-JP" altLang="en-US" sz="1600" dirty="0">
                        <a:latin typeface="メイリオ" panose="020B0604030504040204" pitchFamily="50" charset="-128"/>
                        <a:ea typeface="メイリオ" panose="020B0604030504040204" pitchFamily="50" charset="-128"/>
                      </a:endParaRPr>
                    </a:p>
                  </a:txBody>
                  <a:tcPr anchor="b">
                    <a:lnL>
                      <a:noFill/>
                    </a:lnL>
                    <a:lnR w="28575" cap="flat" cmpd="sng" algn="ctr">
                      <a:solidFill>
                        <a:schemeClr val="tx1"/>
                      </a:solidFill>
                      <a:prstDash val="dash"/>
                      <a:round/>
                      <a:headEnd type="none" w="med" len="med"/>
                      <a:tailEnd type="none" w="med" len="med"/>
                    </a:lnR>
                  </a:tcPr>
                </a:tc>
                <a:tc>
                  <a:txBody>
                    <a:bodyPr/>
                    <a:lstStyle/>
                    <a:p>
                      <a:endParaRPr kumimoji="1" lang="ja-JP" altLang="en-US" sz="100" dirty="0">
                        <a:latin typeface="メイリオ" panose="020B0604030504040204" pitchFamily="50" charset="-128"/>
                        <a:ea typeface="メイリオ" panose="020B0604030504040204" pitchFamily="50" charset="-128"/>
                      </a:endParaRPr>
                    </a:p>
                  </a:txBody>
                  <a:tcPr>
                    <a:lnL w="28575" cap="flat" cmpd="sng" algn="ctr">
                      <a:solidFill>
                        <a:schemeClr val="tx1"/>
                      </a:solidFill>
                      <a:prstDash val="dash"/>
                      <a:round/>
                      <a:headEnd type="none" w="med" len="med"/>
                      <a:tailEnd type="none" w="med" len="med"/>
                    </a:lnL>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92912356"/>
                  </a:ext>
                </a:extLst>
              </a:tr>
              <a:tr h="396000">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メイリオ" panose="020B0604030504040204" pitchFamily="50" charset="-128"/>
                          <a:ea typeface="メイリオ" panose="020B0604030504040204" pitchFamily="50" charset="-128"/>
                        </a:rPr>
                        <a:t>成果目標（３年後）</a:t>
                      </a:r>
                      <a:endParaRPr kumimoji="1" lang="en-US" altLang="ja-JP" sz="1600" dirty="0">
                        <a:latin typeface="メイリオ" panose="020B0604030504040204" pitchFamily="50" charset="-128"/>
                        <a:ea typeface="メイリオ" panose="020B0604030504040204" pitchFamily="50" charset="-128"/>
                      </a:endParaRPr>
                    </a:p>
                  </a:txBody>
                  <a:tcPr anchor="b">
                    <a:lnR w="28575" cap="flat" cmpd="sng" algn="ctr">
                      <a:solidFill>
                        <a:schemeClr val="tx1"/>
                      </a:solidFill>
                      <a:prstDash val="solid"/>
                      <a:round/>
                      <a:headEnd type="none" w="med" len="med"/>
                      <a:tailEnd type="none" w="med" len="med"/>
                    </a:lnR>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latin typeface="メイリオ" panose="020B0604030504040204" pitchFamily="50" charset="-128"/>
                        <a:ea typeface="メイリオ" panose="020B0604030504040204" pitchFamily="50" charset="-128"/>
                      </a:endParaRPr>
                    </a:p>
                  </a:txBody>
                  <a:tcPr marL="0" anchor="b">
                    <a:lnL>
                      <a:noFill/>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hMerge="1">
                  <a:txBody>
                    <a:bodyPr/>
                    <a:lstStyle/>
                    <a:p>
                      <a:endParaRPr kumimoji="1" lang="ja-JP" altLang="en-US" sz="1600" dirty="0">
                        <a:latin typeface="メイリオ" panose="020B0604030504040204" pitchFamily="50" charset="-128"/>
                        <a:ea typeface="メイリオ" panose="020B0604030504040204" pitchFamily="50" charset="-128"/>
                      </a:endParaRPr>
                    </a:p>
                  </a:txBody>
                  <a:tcPr anchor="b">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gridSpan="2">
                  <a:txBody>
                    <a:bodyPr/>
                    <a:lstStyle/>
                    <a:p>
                      <a:endParaRPr kumimoji="1" lang="ja-JP" altLang="en-US" sz="1200" dirty="0">
                        <a:latin typeface="メイリオ" panose="020B0604030504040204" pitchFamily="50" charset="-128"/>
                        <a:ea typeface="メイリオ" panose="020B0604030504040204" pitchFamily="50" charset="-128"/>
                      </a:endParaRPr>
                    </a:p>
                  </a:txBody>
                  <a:tcPr marT="1080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hMerge="1">
                  <a:txBody>
                    <a:bodyPr/>
                    <a:lstStyle/>
                    <a:p>
                      <a:endParaRPr kumimoji="1" lang="ja-JP" altLang="en-US" sz="1600" dirty="0">
                        <a:latin typeface="メイリオ" panose="020B0604030504040204" pitchFamily="50" charset="-128"/>
                        <a:ea typeface="メイリオ" panose="020B0604030504040204" pitchFamily="50" charset="-128"/>
                      </a:endParaRPr>
                    </a:p>
                  </a:txBody>
                  <a:tcPr>
                    <a:lnT w="12700" cap="flat" cmpd="sng" algn="ctr">
                      <a:noFill/>
                      <a:prstDash val="solid"/>
                      <a:round/>
                      <a:headEnd type="none" w="med" len="med"/>
                      <a:tailEnd type="none" w="med" len="med"/>
                    </a:lnT>
                    <a:lnB>
                      <a:noFill/>
                    </a:lnB>
                  </a:tcPr>
                </a:tc>
                <a:extLst>
                  <a:ext uri="{0D108BD9-81ED-4DB2-BD59-A6C34878D82A}">
                    <a16:rowId xmlns:a16="http://schemas.microsoft.com/office/drawing/2014/main" val="2033583619"/>
                  </a:ext>
                </a:extLst>
              </a:tr>
              <a:tr h="711277">
                <a:tc>
                  <a:txBody>
                    <a:bodyPr/>
                    <a:lstStyle/>
                    <a:p>
                      <a:endParaRPr kumimoji="1" lang="en-US" altLang="ja-JP" sz="1600" dirty="0">
                        <a:latin typeface="メイリオ" panose="020B0604030504040204" pitchFamily="50" charset="-128"/>
                        <a:ea typeface="メイリオ" panose="020B0604030504040204" pitchFamily="50" charset="-128"/>
                      </a:endParaRPr>
                    </a:p>
                  </a:txBody>
                  <a:tcPr anchor="b">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gridSpan="2">
                  <a:txBody>
                    <a:bodyPr/>
                    <a:lstStyle/>
                    <a:p>
                      <a:endParaRPr kumimoji="1" lang="en-US" altLang="ja-JP" sz="1600" dirty="0">
                        <a:latin typeface="メイリオ" panose="020B0604030504040204" pitchFamily="50" charset="-128"/>
                        <a:ea typeface="メイリオ"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tcPr>
                </a:tc>
                <a:tc hMerge="1">
                  <a:txBody>
                    <a:bodyPr/>
                    <a:lstStyle/>
                    <a:p>
                      <a:endParaRPr kumimoji="1" lang="ja-JP" altLang="en-US" sz="1600" dirty="0">
                        <a:latin typeface="メイリオ" panose="020B0604030504040204" pitchFamily="50" charset="-128"/>
                        <a:ea typeface="メイリオ" panose="020B0604030504040204" pitchFamily="50" charset="-128"/>
                      </a:endParaRP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L w="28575" cap="flat" cmpd="sng" algn="ctr">
                      <a:noFill/>
                      <a:prstDash val="solid"/>
                      <a:round/>
                      <a:headEnd type="none" w="med" len="med"/>
                      <a:tailEnd type="none" w="med" len="med"/>
                    </a:lnL>
                    <a:lnR>
                      <a:noFill/>
                    </a:lnR>
                    <a:lnB w="28575" cap="flat" cmpd="sng" algn="ctr">
                      <a:noFill/>
                      <a:prstDash val="solid"/>
                      <a:round/>
                      <a:headEnd type="none" w="med" len="med"/>
                      <a:tailEnd type="none" w="med" len="med"/>
                    </a:lnB>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L>
                      <a:noFill/>
                    </a:lnL>
                    <a:lnT>
                      <a:noFill/>
                    </a:lnT>
                    <a:lnB w="28575" cap="flat" cmpd="sng" algn="ctr">
                      <a:noFill/>
                      <a:prstDash val="solid"/>
                      <a:round/>
                      <a:headEnd type="none" w="med" len="med"/>
                      <a:tailEnd type="none" w="med" len="med"/>
                    </a:lnB>
                  </a:tcPr>
                </a:tc>
                <a:extLst>
                  <a:ext uri="{0D108BD9-81ED-4DB2-BD59-A6C34878D82A}">
                    <a16:rowId xmlns:a16="http://schemas.microsoft.com/office/drawing/2014/main" val="1523092907"/>
                  </a:ext>
                </a:extLst>
              </a:tr>
            </a:tbl>
          </a:graphicData>
        </a:graphic>
      </p:graphicFrame>
      <p:sp>
        <p:nvSpPr>
          <p:cNvPr id="57" name="角丸四角形 6">
            <a:extLst>
              <a:ext uri="{FF2B5EF4-FFF2-40B4-BE49-F238E27FC236}">
                <a16:creationId xmlns:a16="http://schemas.microsoft.com/office/drawing/2014/main" id="{5C498E90-EF4C-E683-B802-E772BFD3131C}"/>
              </a:ext>
            </a:extLst>
          </p:cNvPr>
          <p:cNvSpPr>
            <a:spLocks noChangeArrowheads="1"/>
          </p:cNvSpPr>
          <p:nvPr/>
        </p:nvSpPr>
        <p:spPr bwMode="auto">
          <a:xfrm>
            <a:off x="101353" y="608890"/>
            <a:ext cx="9703294" cy="1069477"/>
          </a:xfrm>
          <a:prstGeom prst="roundRect">
            <a:avLst>
              <a:gd name="adj" fmla="val 11867"/>
            </a:avLst>
          </a:prstGeom>
          <a:noFill/>
          <a:ln w="38100" cap="flat" cmpd="sng" algn="ctr">
            <a:solidFill>
              <a:schemeClr val="accent4">
                <a:lumMod val="50000"/>
              </a:schemeClr>
            </a:solidFill>
            <a:prstDash val="solid"/>
            <a:miter lim="800000"/>
          </a:ln>
          <a:effectLst/>
        </p:spPr>
        <p:txBody>
          <a:bodyPr lIns="91411" tIns="108000" rIns="91411" bIns="45706" anchor="ctr"/>
          <a:lstStyle>
            <a:lvl1pPr>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marL="180975" marR="0" lvl="0" indent="-180975" algn="l" defTabSz="685817" rtl="0" eaLnBrk="1" fontAlgn="auto" latinLnBrk="0" hangingPunct="1">
              <a:lnSpc>
                <a:spcPct val="100000"/>
              </a:lnSpc>
              <a:spcBef>
                <a:spcPts val="0"/>
              </a:spcBef>
              <a:spcAft>
                <a:spcPts val="400"/>
              </a:spcAft>
              <a:buClrTx/>
              <a:buSzTx/>
              <a:buFont typeface="Arial" charset="0"/>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リース助成額は、導入しようとする農業用機械の</a:t>
            </a: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購入価格の３</a:t>
            </a:r>
            <a:r>
              <a:rPr kumimoji="1"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７相当額</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（リース料の当初３か年分）を</a:t>
            </a: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初年度に定額補助</a:t>
            </a:r>
            <a:endParaRPr kumimoji="1"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0975" marR="0" lvl="0" indent="-180975" algn="l" defTabSz="685817" rtl="0" eaLnBrk="1" fontAlgn="auto" latinLnBrk="0" hangingPunct="1">
              <a:lnSpc>
                <a:spcPct val="100000"/>
              </a:lnSpc>
              <a:spcBef>
                <a:spcPts val="0"/>
              </a:spcBef>
              <a:spcAft>
                <a:spcPts val="400"/>
              </a:spcAft>
              <a:buClrTx/>
              <a:buSzTx/>
              <a:buFont typeface="Arial" charset="0"/>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短期間で更なる規模拡大に取り組む場合は、</a:t>
            </a: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農業者の負担が軽減</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される</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80" name="テキスト ボックス 79">
            <a:extLst>
              <a:ext uri="{FF2B5EF4-FFF2-40B4-BE49-F238E27FC236}">
                <a16:creationId xmlns:a16="http://schemas.microsoft.com/office/drawing/2014/main" id="{C1EB69D5-9230-B28F-E025-F4F9B1D0C6DD}"/>
              </a:ext>
            </a:extLst>
          </p:cNvPr>
          <p:cNvSpPr txBox="1"/>
          <p:nvPr/>
        </p:nvSpPr>
        <p:spPr>
          <a:xfrm>
            <a:off x="1128304" y="3555782"/>
            <a:ext cx="1949852" cy="307777"/>
          </a:xfrm>
          <a:prstGeom prst="rect">
            <a:avLst/>
          </a:prstGeom>
          <a:noFill/>
        </p:spPr>
        <p:txBody>
          <a:bodyPr wrap="square" lIns="72000" rIns="7200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リース期間（７年）</a:t>
            </a:r>
          </a:p>
        </p:txBody>
      </p:sp>
      <p:sp>
        <p:nvSpPr>
          <p:cNvPr id="86" name="テキスト ボックス 85">
            <a:extLst>
              <a:ext uri="{FF2B5EF4-FFF2-40B4-BE49-F238E27FC236}">
                <a16:creationId xmlns:a16="http://schemas.microsoft.com/office/drawing/2014/main" id="{81E33A34-2978-C45D-F200-C6AF42B9543B}"/>
              </a:ext>
            </a:extLst>
          </p:cNvPr>
          <p:cNvSpPr txBox="1"/>
          <p:nvPr/>
        </p:nvSpPr>
        <p:spPr>
          <a:xfrm>
            <a:off x="4465" y="1870966"/>
            <a:ext cx="2881377" cy="692497"/>
          </a:xfrm>
          <a:prstGeom prst="rect">
            <a:avLst/>
          </a:prstGeom>
          <a:noFill/>
        </p:spPr>
        <p:txBody>
          <a:bodyPr wrap="square" lIns="9000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＜通常の７年リースの支援＞</a:t>
            </a:r>
            <a:endParaRPr kumimoji="0"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7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（リース期間７年）</a:t>
            </a:r>
          </a:p>
        </p:txBody>
      </p:sp>
      <p:sp>
        <p:nvSpPr>
          <p:cNvPr id="91" name="テキスト ボックス 90">
            <a:extLst>
              <a:ext uri="{FF2B5EF4-FFF2-40B4-BE49-F238E27FC236}">
                <a16:creationId xmlns:a16="http://schemas.microsoft.com/office/drawing/2014/main" id="{57F28082-A875-F2D2-71D1-57F0D93D7A04}"/>
              </a:ext>
            </a:extLst>
          </p:cNvPr>
          <p:cNvSpPr txBox="1"/>
          <p:nvPr/>
        </p:nvSpPr>
        <p:spPr>
          <a:xfrm>
            <a:off x="3483429" y="2505968"/>
            <a:ext cx="1574747" cy="276999"/>
          </a:xfrm>
          <a:prstGeom prst="rect">
            <a:avLst/>
          </a:prstGeom>
          <a:noFill/>
        </p:spPr>
        <p:txBody>
          <a:bodyPr wrap="square" lIns="72000" rIns="72000">
            <a:spAutoFit/>
          </a:bodyPr>
          <a:lstStyle/>
          <a:p>
            <a:pPr marL="180975" marR="0" lvl="0" indent="-457200" algn="l" defTabSz="685817" rtl="0" eaLnBrk="1" fontAlgn="auto" latinLnBrk="0" hangingPunct="1">
              <a:lnSpc>
                <a:spcPct val="100000"/>
              </a:lnSpc>
              <a:spcBef>
                <a:spcPts val="0"/>
              </a:spcBef>
              <a:spcAft>
                <a:spcPts val="40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地域計画の早期実現</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 name="テキスト ボックス 3">
            <a:extLst>
              <a:ext uri="{FF2B5EF4-FFF2-40B4-BE49-F238E27FC236}">
                <a16:creationId xmlns:a16="http://schemas.microsoft.com/office/drawing/2014/main" id="{AD5AFDCF-9FD2-A9AF-B28B-9992739144F2}"/>
              </a:ext>
            </a:extLst>
          </p:cNvPr>
          <p:cNvSpPr txBox="1"/>
          <p:nvPr/>
        </p:nvSpPr>
        <p:spPr>
          <a:xfrm>
            <a:off x="5013995" y="1870966"/>
            <a:ext cx="5105365" cy="692497"/>
          </a:xfrm>
          <a:prstGeom prst="rect">
            <a:avLst/>
          </a:prstGeom>
          <a:noFill/>
        </p:spPr>
        <p:txBody>
          <a:bodyPr wrap="square" lIns="9000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＜短期のリースで更なる規模拡大に取り組む場合＞</a:t>
            </a:r>
            <a:endParaRPr kumimoji="0"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7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（リース期間４年）</a:t>
            </a:r>
          </a:p>
        </p:txBody>
      </p:sp>
      <p:sp>
        <p:nvSpPr>
          <p:cNvPr id="8" name="テキスト ボックス 7">
            <a:extLst>
              <a:ext uri="{FF2B5EF4-FFF2-40B4-BE49-F238E27FC236}">
                <a16:creationId xmlns:a16="http://schemas.microsoft.com/office/drawing/2014/main" id="{544E9B55-83AB-1670-F310-884B4C4EDD0C}"/>
              </a:ext>
            </a:extLst>
          </p:cNvPr>
          <p:cNvSpPr txBox="1"/>
          <p:nvPr/>
        </p:nvSpPr>
        <p:spPr>
          <a:xfrm>
            <a:off x="5660055" y="3555782"/>
            <a:ext cx="1949852" cy="307777"/>
          </a:xfrm>
          <a:prstGeom prst="rect">
            <a:avLst/>
          </a:prstGeom>
          <a:noFill/>
        </p:spPr>
        <p:txBody>
          <a:bodyPr wrap="square" lIns="72000" rIns="7200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リース期間（４年）</a:t>
            </a:r>
          </a:p>
        </p:txBody>
      </p:sp>
      <p:cxnSp>
        <p:nvCxnSpPr>
          <p:cNvPr id="15" name="直線矢印コネクタ 14">
            <a:extLst>
              <a:ext uri="{FF2B5EF4-FFF2-40B4-BE49-F238E27FC236}">
                <a16:creationId xmlns:a16="http://schemas.microsoft.com/office/drawing/2014/main" id="{B44A7139-D5F9-A067-0FC6-3A9EC177A908}"/>
              </a:ext>
            </a:extLst>
          </p:cNvPr>
          <p:cNvCxnSpPr>
            <a:cxnSpLocks/>
          </p:cNvCxnSpPr>
          <p:nvPr/>
        </p:nvCxnSpPr>
        <p:spPr>
          <a:xfrm>
            <a:off x="5644819" y="4182763"/>
            <a:ext cx="1404000" cy="0"/>
          </a:xfrm>
          <a:prstGeom prst="straightConnector1">
            <a:avLst/>
          </a:prstGeom>
          <a:ln w="762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975ACE55-BF60-3606-6524-3E53501AEB55}"/>
              </a:ext>
            </a:extLst>
          </p:cNvPr>
          <p:cNvSpPr txBox="1"/>
          <p:nvPr/>
        </p:nvSpPr>
        <p:spPr>
          <a:xfrm>
            <a:off x="5466288" y="4297352"/>
            <a:ext cx="1949852" cy="307777"/>
          </a:xfrm>
          <a:prstGeom prst="rect">
            <a:avLst/>
          </a:prstGeom>
          <a:noFill/>
        </p:spPr>
        <p:txBody>
          <a:bodyPr wrap="square" lIns="72000" rIns="7200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助成額（</a:t>
            </a:r>
            <a:r>
              <a:rPr kumimoji="0"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3/7</a:t>
            </a:r>
            <a:r>
              <a:rPr kumimoji="0"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相当）</a:t>
            </a:r>
          </a:p>
        </p:txBody>
      </p:sp>
      <p:cxnSp>
        <p:nvCxnSpPr>
          <p:cNvPr id="17" name="直線矢印コネクタ 16">
            <a:extLst>
              <a:ext uri="{FF2B5EF4-FFF2-40B4-BE49-F238E27FC236}">
                <a16:creationId xmlns:a16="http://schemas.microsoft.com/office/drawing/2014/main" id="{3BC2E3FD-7D5F-518D-1594-37125EB33385}"/>
              </a:ext>
            </a:extLst>
          </p:cNvPr>
          <p:cNvCxnSpPr>
            <a:cxnSpLocks/>
          </p:cNvCxnSpPr>
          <p:nvPr/>
        </p:nvCxnSpPr>
        <p:spPr>
          <a:xfrm>
            <a:off x="487412" y="4177037"/>
            <a:ext cx="1368000" cy="0"/>
          </a:xfrm>
          <a:prstGeom prst="straightConnector1">
            <a:avLst/>
          </a:prstGeom>
          <a:ln w="762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A434E371-3083-21AE-AA64-141F16EE1F41}"/>
              </a:ext>
            </a:extLst>
          </p:cNvPr>
          <p:cNvSpPr txBox="1"/>
          <p:nvPr/>
        </p:nvSpPr>
        <p:spPr>
          <a:xfrm>
            <a:off x="334281" y="4291626"/>
            <a:ext cx="1949852" cy="307777"/>
          </a:xfrm>
          <a:prstGeom prst="rect">
            <a:avLst/>
          </a:prstGeom>
          <a:noFill/>
        </p:spPr>
        <p:txBody>
          <a:bodyPr wrap="square" lIns="72000" rIns="7200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助成額（</a:t>
            </a:r>
            <a:r>
              <a:rPr kumimoji="0"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3/7</a:t>
            </a:r>
            <a:r>
              <a:rPr kumimoji="0"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相当）</a:t>
            </a:r>
          </a:p>
        </p:txBody>
      </p:sp>
      <p:sp>
        <p:nvSpPr>
          <p:cNvPr id="5" name="テキスト ボックス 4">
            <a:extLst>
              <a:ext uri="{FF2B5EF4-FFF2-40B4-BE49-F238E27FC236}">
                <a16:creationId xmlns:a16="http://schemas.microsoft.com/office/drawing/2014/main" id="{2252149F-9166-DCA8-BA2C-5EDBDF706E39}"/>
              </a:ext>
            </a:extLst>
          </p:cNvPr>
          <p:cNvSpPr txBox="1"/>
          <p:nvPr/>
        </p:nvSpPr>
        <p:spPr>
          <a:xfrm>
            <a:off x="11593" y="4978387"/>
            <a:ext cx="5143884" cy="307777"/>
          </a:xfrm>
          <a:prstGeom prst="rect">
            <a:avLst/>
          </a:prstGeom>
          <a:noFill/>
        </p:spPr>
        <p:txBody>
          <a:bodyPr wrap="square" lIns="72000" rIns="72000">
            <a:spAutoFit/>
          </a:bodyPr>
          <a:lstStyle/>
          <a:p>
            <a:pPr marL="180975" marR="0" lvl="0" indent="-457200" algn="l" defTabSz="685817" rtl="0" eaLnBrk="1" fontAlgn="auto" latinLnBrk="0" hangingPunct="1">
              <a:lnSpc>
                <a:spcPct val="100000"/>
              </a:lnSpc>
              <a:spcBef>
                <a:spcPts val="0"/>
              </a:spcBef>
              <a:spcAft>
                <a:spcPts val="40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700</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万円のトラクターをリース導入する場合のモデル例</a:t>
            </a:r>
            <a:endPar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aphicFrame>
        <p:nvGraphicFramePr>
          <p:cNvPr id="6" name="表 5">
            <a:extLst>
              <a:ext uri="{FF2B5EF4-FFF2-40B4-BE49-F238E27FC236}">
                <a16:creationId xmlns:a16="http://schemas.microsoft.com/office/drawing/2014/main" id="{56CDE642-8FD8-997E-4F0C-B813C71CFC7A}"/>
              </a:ext>
            </a:extLst>
          </p:cNvPr>
          <p:cNvGraphicFramePr>
            <a:graphicFrameLocks noGrp="1"/>
          </p:cNvGraphicFramePr>
          <p:nvPr/>
        </p:nvGraphicFramePr>
        <p:xfrm>
          <a:off x="47758" y="5669396"/>
          <a:ext cx="4041081" cy="660123"/>
        </p:xfrm>
        <a:graphic>
          <a:graphicData uri="http://schemas.openxmlformats.org/drawingml/2006/table">
            <a:tbl>
              <a:tblPr firstRow="1" bandRow="1">
                <a:tableStyleId>{5940675A-B579-460E-94D1-54222C63F5DA}</a:tableStyleId>
              </a:tblPr>
              <a:tblGrid>
                <a:gridCol w="449009">
                  <a:extLst>
                    <a:ext uri="{9D8B030D-6E8A-4147-A177-3AD203B41FA5}">
                      <a16:colId xmlns:a16="http://schemas.microsoft.com/office/drawing/2014/main" val="227927727"/>
                    </a:ext>
                  </a:extLst>
                </a:gridCol>
                <a:gridCol w="449009">
                  <a:extLst>
                    <a:ext uri="{9D8B030D-6E8A-4147-A177-3AD203B41FA5}">
                      <a16:colId xmlns:a16="http://schemas.microsoft.com/office/drawing/2014/main" val="257059922"/>
                    </a:ext>
                  </a:extLst>
                </a:gridCol>
                <a:gridCol w="449009">
                  <a:extLst>
                    <a:ext uri="{9D8B030D-6E8A-4147-A177-3AD203B41FA5}">
                      <a16:colId xmlns:a16="http://schemas.microsoft.com/office/drawing/2014/main" val="852437442"/>
                    </a:ext>
                  </a:extLst>
                </a:gridCol>
                <a:gridCol w="449009">
                  <a:extLst>
                    <a:ext uri="{9D8B030D-6E8A-4147-A177-3AD203B41FA5}">
                      <a16:colId xmlns:a16="http://schemas.microsoft.com/office/drawing/2014/main" val="1633278397"/>
                    </a:ext>
                  </a:extLst>
                </a:gridCol>
                <a:gridCol w="449009">
                  <a:extLst>
                    <a:ext uri="{9D8B030D-6E8A-4147-A177-3AD203B41FA5}">
                      <a16:colId xmlns:a16="http://schemas.microsoft.com/office/drawing/2014/main" val="207352892"/>
                    </a:ext>
                  </a:extLst>
                </a:gridCol>
                <a:gridCol w="449009">
                  <a:extLst>
                    <a:ext uri="{9D8B030D-6E8A-4147-A177-3AD203B41FA5}">
                      <a16:colId xmlns:a16="http://schemas.microsoft.com/office/drawing/2014/main" val="736477332"/>
                    </a:ext>
                  </a:extLst>
                </a:gridCol>
                <a:gridCol w="449009">
                  <a:extLst>
                    <a:ext uri="{9D8B030D-6E8A-4147-A177-3AD203B41FA5}">
                      <a16:colId xmlns:a16="http://schemas.microsoft.com/office/drawing/2014/main" val="1496887983"/>
                    </a:ext>
                  </a:extLst>
                </a:gridCol>
                <a:gridCol w="449009">
                  <a:extLst>
                    <a:ext uri="{9D8B030D-6E8A-4147-A177-3AD203B41FA5}">
                      <a16:colId xmlns:a16="http://schemas.microsoft.com/office/drawing/2014/main" val="1491239183"/>
                    </a:ext>
                  </a:extLst>
                </a:gridCol>
                <a:gridCol w="449009">
                  <a:extLst>
                    <a:ext uri="{9D8B030D-6E8A-4147-A177-3AD203B41FA5}">
                      <a16:colId xmlns:a16="http://schemas.microsoft.com/office/drawing/2014/main" val="1435273790"/>
                    </a:ext>
                  </a:extLst>
                </a:gridCol>
              </a:tblGrid>
              <a:tr h="220041">
                <a:tc>
                  <a:txBody>
                    <a:bodyPr/>
                    <a:lstStyle/>
                    <a:p>
                      <a:pPr algn="ct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１年目</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２年目</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３年目</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４年目</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５年目</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６年目</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７年目</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計</a:t>
                      </a:r>
                    </a:p>
                  </a:txBody>
                  <a:tcPr marL="0" marR="0"/>
                </a:tc>
                <a:extLst>
                  <a:ext uri="{0D108BD9-81ED-4DB2-BD59-A6C34878D82A}">
                    <a16:rowId xmlns:a16="http://schemas.microsoft.com/office/drawing/2014/main" val="3099119519"/>
                  </a:ext>
                </a:extLst>
              </a:tr>
              <a:tr h="220041">
                <a:tc>
                  <a:txBody>
                    <a:bodyPr/>
                    <a:lstStyle/>
                    <a:p>
                      <a:pPr algn="ctr"/>
                      <a:r>
                        <a:rPr kumimoji="1" lang="ja-JP" altLang="en-US" sz="800" dirty="0">
                          <a:latin typeface="メイリオ" panose="020B0604030504040204" pitchFamily="50" charset="-128"/>
                          <a:ea typeface="メイリオ" panose="020B0604030504040204" pitchFamily="50" charset="-128"/>
                        </a:rPr>
                        <a:t>助成額</a:t>
                      </a:r>
                    </a:p>
                  </a:txBody>
                  <a:tcPr marL="0" marR="0"/>
                </a:tc>
                <a:tc>
                  <a:txBody>
                    <a:bodyPr/>
                    <a:lstStyle/>
                    <a:p>
                      <a:pPr algn="ctr"/>
                      <a:r>
                        <a:rPr kumimoji="1" lang="en-US" altLang="ja-JP" sz="800" b="1" dirty="0">
                          <a:latin typeface="メイリオ" panose="020B0604030504040204" pitchFamily="50" charset="-128"/>
                          <a:ea typeface="メイリオ" panose="020B0604030504040204" pitchFamily="50" charset="-128"/>
                        </a:rPr>
                        <a:t>300</a:t>
                      </a:r>
                      <a:endParaRPr kumimoji="1" lang="ja-JP" altLang="en-US" sz="800" b="1" dirty="0">
                        <a:latin typeface="メイリオ" panose="020B0604030504040204" pitchFamily="50" charset="-128"/>
                        <a:ea typeface="メイリオ" panose="020B0604030504040204" pitchFamily="50" charset="-128"/>
                      </a:endParaRP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a:t>
                      </a:r>
                    </a:p>
                  </a:txBody>
                  <a:tcPr marL="0" marR="0"/>
                </a:tc>
                <a:tc>
                  <a:txBody>
                    <a:bodyPr/>
                    <a:lstStyle/>
                    <a:p>
                      <a:pPr algn="ctr"/>
                      <a:r>
                        <a:rPr kumimoji="1" lang="en-US" altLang="ja-JP" sz="800" b="1" dirty="0">
                          <a:latin typeface="メイリオ" panose="020B0604030504040204" pitchFamily="50" charset="-128"/>
                          <a:ea typeface="メイリオ" panose="020B0604030504040204" pitchFamily="50" charset="-128"/>
                        </a:rPr>
                        <a:t>300</a:t>
                      </a:r>
                      <a:endParaRPr kumimoji="1" lang="ja-JP" altLang="en-US" sz="800" b="1" dirty="0">
                        <a:latin typeface="メイリオ" panose="020B0604030504040204" pitchFamily="50" charset="-128"/>
                        <a:ea typeface="メイリオ" panose="020B0604030504040204" pitchFamily="50" charset="-128"/>
                      </a:endParaRPr>
                    </a:p>
                  </a:txBody>
                  <a:tcPr marL="0" marR="0"/>
                </a:tc>
                <a:extLst>
                  <a:ext uri="{0D108BD9-81ED-4DB2-BD59-A6C34878D82A}">
                    <a16:rowId xmlns:a16="http://schemas.microsoft.com/office/drawing/2014/main" val="331853494"/>
                  </a:ext>
                </a:extLst>
              </a:tr>
              <a:tr h="220041">
                <a:tc>
                  <a:txBody>
                    <a:bodyPr/>
                    <a:lstStyle/>
                    <a:p>
                      <a:pPr algn="ctr"/>
                      <a:r>
                        <a:rPr kumimoji="1" lang="ja-JP" altLang="en-US" sz="800" dirty="0">
                          <a:latin typeface="メイリオ" panose="020B0604030504040204" pitchFamily="50" charset="-128"/>
                          <a:ea typeface="メイリオ" panose="020B0604030504040204" pitchFamily="50" charset="-128"/>
                        </a:rPr>
                        <a:t>農家負担</a:t>
                      </a:r>
                    </a:p>
                  </a:txBody>
                  <a:tcPr marL="0" marR="0"/>
                </a:tc>
                <a:tc>
                  <a:txBody>
                    <a:bodyPr/>
                    <a:lstStyle/>
                    <a:p>
                      <a:pPr algn="ctr"/>
                      <a:r>
                        <a:rPr kumimoji="1" lang="en-US" altLang="ja-JP" sz="800" dirty="0">
                          <a:latin typeface="メイリオ" panose="020B0604030504040204" pitchFamily="50" charset="-128"/>
                          <a:ea typeface="メイリオ" panose="020B0604030504040204" pitchFamily="50" charset="-128"/>
                        </a:rPr>
                        <a:t>57</a:t>
                      </a: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en-US" altLang="ja-JP" sz="800" dirty="0">
                          <a:latin typeface="メイリオ" panose="020B0604030504040204" pitchFamily="50" charset="-128"/>
                          <a:ea typeface="メイリオ" panose="020B0604030504040204" pitchFamily="50" charset="-128"/>
                        </a:rPr>
                        <a:t>57</a:t>
                      </a: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en-US" altLang="ja-JP" sz="800" dirty="0">
                          <a:latin typeface="メイリオ" panose="020B0604030504040204" pitchFamily="50" charset="-128"/>
                          <a:ea typeface="メイリオ" panose="020B0604030504040204" pitchFamily="50" charset="-128"/>
                        </a:rPr>
                        <a:t>57</a:t>
                      </a: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en-US" altLang="ja-JP" sz="800" dirty="0">
                          <a:latin typeface="メイリオ" panose="020B0604030504040204" pitchFamily="50" charset="-128"/>
                          <a:ea typeface="メイリオ" panose="020B0604030504040204" pitchFamily="50" charset="-128"/>
                        </a:rPr>
                        <a:t>57</a:t>
                      </a: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en-US" altLang="ja-JP" sz="800" dirty="0">
                          <a:latin typeface="メイリオ" panose="020B0604030504040204" pitchFamily="50" charset="-128"/>
                          <a:ea typeface="メイリオ" panose="020B0604030504040204" pitchFamily="50" charset="-128"/>
                        </a:rPr>
                        <a:t>57</a:t>
                      </a: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en-US" altLang="ja-JP" sz="800" dirty="0">
                          <a:latin typeface="メイリオ" panose="020B0604030504040204" pitchFamily="50" charset="-128"/>
                          <a:ea typeface="メイリオ" panose="020B0604030504040204" pitchFamily="50" charset="-128"/>
                        </a:rPr>
                        <a:t>57</a:t>
                      </a: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en-US" altLang="ja-JP" sz="800" dirty="0">
                          <a:latin typeface="メイリオ" panose="020B0604030504040204" pitchFamily="50" charset="-128"/>
                          <a:ea typeface="メイリオ" panose="020B0604030504040204" pitchFamily="50" charset="-128"/>
                        </a:rPr>
                        <a:t>57</a:t>
                      </a: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en-US" altLang="ja-JP" sz="800" b="1" dirty="0">
                          <a:latin typeface="メイリオ" panose="020B0604030504040204" pitchFamily="50" charset="-128"/>
                          <a:ea typeface="メイリオ" panose="020B0604030504040204" pitchFamily="50" charset="-128"/>
                        </a:rPr>
                        <a:t>400</a:t>
                      </a:r>
                      <a:endParaRPr kumimoji="1" lang="ja-JP" altLang="en-US" sz="800" b="1" dirty="0">
                        <a:latin typeface="メイリオ" panose="020B0604030504040204" pitchFamily="50" charset="-128"/>
                        <a:ea typeface="メイリオ" panose="020B0604030504040204" pitchFamily="50" charset="-128"/>
                      </a:endParaRPr>
                    </a:p>
                  </a:txBody>
                  <a:tcPr marL="0" marR="0"/>
                </a:tc>
                <a:extLst>
                  <a:ext uri="{0D108BD9-81ED-4DB2-BD59-A6C34878D82A}">
                    <a16:rowId xmlns:a16="http://schemas.microsoft.com/office/drawing/2014/main" val="2996762594"/>
                  </a:ext>
                </a:extLst>
              </a:tr>
            </a:tbl>
          </a:graphicData>
        </a:graphic>
      </p:graphicFrame>
      <p:graphicFrame>
        <p:nvGraphicFramePr>
          <p:cNvPr id="9" name="表 8">
            <a:extLst>
              <a:ext uri="{FF2B5EF4-FFF2-40B4-BE49-F238E27FC236}">
                <a16:creationId xmlns:a16="http://schemas.microsoft.com/office/drawing/2014/main" id="{4FB1E283-C139-A080-DBB3-DA3D60B613EC}"/>
              </a:ext>
            </a:extLst>
          </p:cNvPr>
          <p:cNvGraphicFramePr>
            <a:graphicFrameLocks noGrp="1"/>
          </p:cNvGraphicFramePr>
          <p:nvPr/>
        </p:nvGraphicFramePr>
        <p:xfrm>
          <a:off x="5134061" y="5669396"/>
          <a:ext cx="2903226" cy="660123"/>
        </p:xfrm>
        <a:graphic>
          <a:graphicData uri="http://schemas.openxmlformats.org/drawingml/2006/table">
            <a:tbl>
              <a:tblPr firstRow="1" bandRow="1">
                <a:tableStyleId>{5940675A-B579-460E-94D1-54222C63F5DA}</a:tableStyleId>
              </a:tblPr>
              <a:tblGrid>
                <a:gridCol w="483871">
                  <a:extLst>
                    <a:ext uri="{9D8B030D-6E8A-4147-A177-3AD203B41FA5}">
                      <a16:colId xmlns:a16="http://schemas.microsoft.com/office/drawing/2014/main" val="227927727"/>
                    </a:ext>
                  </a:extLst>
                </a:gridCol>
                <a:gridCol w="483871">
                  <a:extLst>
                    <a:ext uri="{9D8B030D-6E8A-4147-A177-3AD203B41FA5}">
                      <a16:colId xmlns:a16="http://schemas.microsoft.com/office/drawing/2014/main" val="257059922"/>
                    </a:ext>
                  </a:extLst>
                </a:gridCol>
                <a:gridCol w="483871">
                  <a:extLst>
                    <a:ext uri="{9D8B030D-6E8A-4147-A177-3AD203B41FA5}">
                      <a16:colId xmlns:a16="http://schemas.microsoft.com/office/drawing/2014/main" val="852437442"/>
                    </a:ext>
                  </a:extLst>
                </a:gridCol>
                <a:gridCol w="483871">
                  <a:extLst>
                    <a:ext uri="{9D8B030D-6E8A-4147-A177-3AD203B41FA5}">
                      <a16:colId xmlns:a16="http://schemas.microsoft.com/office/drawing/2014/main" val="1633278397"/>
                    </a:ext>
                  </a:extLst>
                </a:gridCol>
                <a:gridCol w="483871">
                  <a:extLst>
                    <a:ext uri="{9D8B030D-6E8A-4147-A177-3AD203B41FA5}">
                      <a16:colId xmlns:a16="http://schemas.microsoft.com/office/drawing/2014/main" val="207352892"/>
                    </a:ext>
                  </a:extLst>
                </a:gridCol>
                <a:gridCol w="483871">
                  <a:extLst>
                    <a:ext uri="{9D8B030D-6E8A-4147-A177-3AD203B41FA5}">
                      <a16:colId xmlns:a16="http://schemas.microsoft.com/office/drawing/2014/main" val="736477332"/>
                    </a:ext>
                  </a:extLst>
                </a:gridCol>
              </a:tblGrid>
              <a:tr h="220041">
                <a:tc>
                  <a:txBody>
                    <a:bodyPr/>
                    <a:lstStyle/>
                    <a:p>
                      <a:pPr algn="ct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１年目</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２年目</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３年目</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４年目</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計</a:t>
                      </a:r>
                    </a:p>
                  </a:txBody>
                  <a:tcPr marL="0" marR="0"/>
                </a:tc>
                <a:extLst>
                  <a:ext uri="{0D108BD9-81ED-4DB2-BD59-A6C34878D82A}">
                    <a16:rowId xmlns:a16="http://schemas.microsoft.com/office/drawing/2014/main" val="3099119519"/>
                  </a:ext>
                </a:extLst>
              </a:tr>
              <a:tr h="220041">
                <a:tc>
                  <a:txBody>
                    <a:bodyPr/>
                    <a:lstStyle/>
                    <a:p>
                      <a:pPr algn="ctr"/>
                      <a:r>
                        <a:rPr kumimoji="1" lang="ja-JP" altLang="en-US" sz="800" dirty="0">
                          <a:latin typeface="メイリオ" panose="020B0604030504040204" pitchFamily="50" charset="-128"/>
                          <a:ea typeface="メイリオ" panose="020B0604030504040204" pitchFamily="50" charset="-128"/>
                        </a:rPr>
                        <a:t>助成額</a:t>
                      </a:r>
                    </a:p>
                  </a:txBody>
                  <a:tcPr marL="0" marR="0"/>
                </a:tc>
                <a:tc>
                  <a:txBody>
                    <a:bodyPr/>
                    <a:lstStyle/>
                    <a:p>
                      <a:pPr algn="ctr"/>
                      <a:r>
                        <a:rPr kumimoji="1" lang="en-US" altLang="ja-JP" sz="800" b="1" dirty="0">
                          <a:latin typeface="メイリオ" panose="020B0604030504040204" pitchFamily="50" charset="-128"/>
                          <a:ea typeface="メイリオ" panose="020B0604030504040204" pitchFamily="50" charset="-128"/>
                        </a:rPr>
                        <a:t>300</a:t>
                      </a:r>
                      <a:endParaRPr kumimoji="1" lang="ja-JP" altLang="en-US" sz="800" b="1" dirty="0">
                        <a:latin typeface="メイリオ" panose="020B0604030504040204" pitchFamily="50" charset="-128"/>
                        <a:ea typeface="メイリオ" panose="020B0604030504040204" pitchFamily="50" charset="-128"/>
                      </a:endParaRP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a:t>
                      </a:r>
                    </a:p>
                  </a:txBody>
                  <a:tcPr marL="0" marR="0"/>
                </a:tc>
                <a:tc>
                  <a:txBody>
                    <a:bodyPr/>
                    <a:lstStyle/>
                    <a:p>
                      <a:pPr algn="ctr"/>
                      <a:r>
                        <a:rPr kumimoji="1" lang="ja-JP" altLang="en-US" sz="800" dirty="0">
                          <a:latin typeface="メイリオ" panose="020B0604030504040204" pitchFamily="50" charset="-128"/>
                          <a:ea typeface="メイリオ" panose="020B0604030504040204" pitchFamily="50" charset="-128"/>
                        </a:rPr>
                        <a:t>－</a:t>
                      </a:r>
                    </a:p>
                  </a:txBody>
                  <a:tcPr marL="0" marR="0"/>
                </a:tc>
                <a:tc>
                  <a:txBody>
                    <a:bodyPr/>
                    <a:lstStyle/>
                    <a:p>
                      <a:pPr algn="ctr"/>
                      <a:r>
                        <a:rPr kumimoji="1" lang="en-US" altLang="ja-JP" sz="800" b="1" dirty="0">
                          <a:latin typeface="メイリオ" panose="020B0604030504040204" pitchFamily="50" charset="-128"/>
                          <a:ea typeface="メイリオ" panose="020B0604030504040204" pitchFamily="50" charset="-128"/>
                        </a:rPr>
                        <a:t>300</a:t>
                      </a:r>
                      <a:endParaRPr kumimoji="1" lang="ja-JP" altLang="en-US" sz="800" b="1" dirty="0">
                        <a:latin typeface="メイリオ" panose="020B0604030504040204" pitchFamily="50" charset="-128"/>
                        <a:ea typeface="メイリオ" panose="020B0604030504040204" pitchFamily="50" charset="-128"/>
                      </a:endParaRPr>
                    </a:p>
                  </a:txBody>
                  <a:tcPr marL="0" marR="0"/>
                </a:tc>
                <a:extLst>
                  <a:ext uri="{0D108BD9-81ED-4DB2-BD59-A6C34878D82A}">
                    <a16:rowId xmlns:a16="http://schemas.microsoft.com/office/drawing/2014/main" val="331853494"/>
                  </a:ext>
                </a:extLst>
              </a:tr>
              <a:tr h="220041">
                <a:tc>
                  <a:txBody>
                    <a:bodyPr/>
                    <a:lstStyle/>
                    <a:p>
                      <a:pPr algn="ctr"/>
                      <a:r>
                        <a:rPr kumimoji="1" lang="ja-JP" altLang="en-US" sz="800" dirty="0">
                          <a:latin typeface="メイリオ" panose="020B0604030504040204" pitchFamily="50" charset="-128"/>
                          <a:ea typeface="メイリオ" panose="020B0604030504040204" pitchFamily="50" charset="-128"/>
                        </a:rPr>
                        <a:t>農家負担</a:t>
                      </a:r>
                    </a:p>
                  </a:txBody>
                  <a:tcPr marL="0" marR="0"/>
                </a:tc>
                <a:tc>
                  <a:txBody>
                    <a:bodyPr/>
                    <a:lstStyle/>
                    <a:p>
                      <a:pPr algn="ctr"/>
                      <a:r>
                        <a:rPr kumimoji="1" lang="en-US" altLang="ja-JP" sz="800" dirty="0">
                          <a:latin typeface="メイリオ" panose="020B0604030504040204" pitchFamily="50" charset="-128"/>
                          <a:ea typeface="メイリオ" panose="020B0604030504040204" pitchFamily="50" charset="-128"/>
                        </a:rPr>
                        <a:t>25</a:t>
                      </a: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en-US" altLang="ja-JP" sz="800" dirty="0">
                          <a:latin typeface="メイリオ" panose="020B0604030504040204" pitchFamily="50" charset="-128"/>
                          <a:ea typeface="メイリオ" panose="020B0604030504040204" pitchFamily="50" charset="-128"/>
                        </a:rPr>
                        <a:t>25</a:t>
                      </a: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en-US" altLang="ja-JP" sz="800" dirty="0">
                          <a:latin typeface="メイリオ" panose="020B0604030504040204" pitchFamily="50" charset="-128"/>
                          <a:ea typeface="メイリオ" panose="020B0604030504040204" pitchFamily="50" charset="-128"/>
                        </a:rPr>
                        <a:t>25</a:t>
                      </a: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en-US" altLang="ja-JP" sz="800" dirty="0">
                          <a:latin typeface="メイリオ" panose="020B0604030504040204" pitchFamily="50" charset="-128"/>
                          <a:ea typeface="メイリオ" panose="020B0604030504040204" pitchFamily="50" charset="-128"/>
                        </a:rPr>
                        <a:t>25</a:t>
                      </a:r>
                      <a:endParaRPr kumimoji="1" lang="ja-JP" altLang="en-US" sz="800" dirty="0">
                        <a:latin typeface="メイリオ" panose="020B0604030504040204" pitchFamily="50" charset="-128"/>
                        <a:ea typeface="メイリオ" panose="020B0604030504040204" pitchFamily="50" charset="-128"/>
                      </a:endParaRPr>
                    </a:p>
                  </a:txBody>
                  <a:tcPr marL="0" marR="0"/>
                </a:tc>
                <a:tc>
                  <a:txBody>
                    <a:bodyPr/>
                    <a:lstStyle/>
                    <a:p>
                      <a:pPr algn="ctr"/>
                      <a:r>
                        <a:rPr kumimoji="1" lang="en-US" altLang="ja-JP" sz="800" b="1" dirty="0">
                          <a:latin typeface="メイリオ" panose="020B0604030504040204" pitchFamily="50" charset="-128"/>
                          <a:ea typeface="メイリオ" panose="020B0604030504040204" pitchFamily="50" charset="-128"/>
                        </a:rPr>
                        <a:t>100</a:t>
                      </a:r>
                      <a:endParaRPr kumimoji="1" lang="ja-JP" altLang="en-US" sz="800" b="1" dirty="0">
                        <a:latin typeface="メイリオ" panose="020B0604030504040204" pitchFamily="50" charset="-128"/>
                        <a:ea typeface="メイリオ" panose="020B0604030504040204" pitchFamily="50" charset="-128"/>
                      </a:endParaRPr>
                    </a:p>
                  </a:txBody>
                  <a:tcPr marL="0" marR="0"/>
                </a:tc>
                <a:extLst>
                  <a:ext uri="{0D108BD9-81ED-4DB2-BD59-A6C34878D82A}">
                    <a16:rowId xmlns:a16="http://schemas.microsoft.com/office/drawing/2014/main" val="2996762594"/>
                  </a:ext>
                </a:extLst>
              </a:tr>
            </a:tbl>
          </a:graphicData>
        </a:graphic>
      </p:graphicFrame>
      <p:sp>
        <p:nvSpPr>
          <p:cNvPr id="10" name="テキスト ボックス 9">
            <a:extLst>
              <a:ext uri="{FF2B5EF4-FFF2-40B4-BE49-F238E27FC236}">
                <a16:creationId xmlns:a16="http://schemas.microsoft.com/office/drawing/2014/main" id="{D60243AE-1D5D-D0E0-FAE2-ACDF7C3FD84F}"/>
              </a:ext>
            </a:extLst>
          </p:cNvPr>
          <p:cNvSpPr txBox="1"/>
          <p:nvPr/>
        </p:nvSpPr>
        <p:spPr>
          <a:xfrm>
            <a:off x="3659967" y="5395767"/>
            <a:ext cx="657327" cy="215444"/>
          </a:xfrm>
          <a:prstGeom prst="rect">
            <a:avLst/>
          </a:prstGeom>
          <a:noFill/>
        </p:spPr>
        <p:txBody>
          <a:bodyPr wrap="square" lIns="72000" rIns="72000">
            <a:spAutoFit/>
          </a:bodyPr>
          <a:lstStyle/>
          <a:p>
            <a:pPr marL="180975" marR="0" lvl="0" indent="-457200" algn="l" defTabSz="685817" rtl="0" eaLnBrk="1" fontAlgn="auto" latinLnBrk="0" hangingPunct="1">
              <a:lnSpc>
                <a:spcPct val="100000"/>
              </a:lnSpc>
              <a:spcBef>
                <a:spcPts val="0"/>
              </a:spcBef>
              <a:spcAft>
                <a:spcPts val="40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（万円）</a:t>
            </a:r>
            <a:endParaRPr kumimoji="1" lang="en-US" altLang="ja-JP"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1" name="テキスト ボックス 10">
            <a:extLst>
              <a:ext uri="{FF2B5EF4-FFF2-40B4-BE49-F238E27FC236}">
                <a16:creationId xmlns:a16="http://schemas.microsoft.com/office/drawing/2014/main" id="{16DDE4FB-C86E-D573-7E4B-1770A40D901A}"/>
              </a:ext>
            </a:extLst>
          </p:cNvPr>
          <p:cNvSpPr txBox="1"/>
          <p:nvPr/>
        </p:nvSpPr>
        <p:spPr>
          <a:xfrm>
            <a:off x="7587018" y="5395767"/>
            <a:ext cx="894700" cy="215444"/>
          </a:xfrm>
          <a:prstGeom prst="rect">
            <a:avLst/>
          </a:prstGeom>
          <a:noFill/>
        </p:spPr>
        <p:txBody>
          <a:bodyPr wrap="square" lIns="72000" rIns="72000">
            <a:spAutoFit/>
          </a:bodyPr>
          <a:lstStyle/>
          <a:p>
            <a:pPr marL="180975" marR="0" lvl="0" indent="-457200" algn="l" defTabSz="685817" rtl="0" eaLnBrk="1" fontAlgn="auto" latinLnBrk="0" hangingPunct="1">
              <a:lnSpc>
                <a:spcPct val="100000"/>
              </a:lnSpc>
              <a:spcBef>
                <a:spcPts val="0"/>
              </a:spcBef>
              <a:spcAft>
                <a:spcPts val="40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（万円）</a:t>
            </a:r>
            <a:endParaRPr kumimoji="1" lang="en-US" altLang="ja-JP"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 name="矢印: 左右 1">
            <a:extLst>
              <a:ext uri="{FF2B5EF4-FFF2-40B4-BE49-F238E27FC236}">
                <a16:creationId xmlns:a16="http://schemas.microsoft.com/office/drawing/2014/main" id="{2B00EE96-7138-DC35-3C64-A417BD07171B}"/>
              </a:ext>
            </a:extLst>
          </p:cNvPr>
          <p:cNvSpPr/>
          <p:nvPr/>
        </p:nvSpPr>
        <p:spPr>
          <a:xfrm>
            <a:off x="494555" y="3813341"/>
            <a:ext cx="3102038" cy="217137"/>
          </a:xfrm>
          <a:prstGeom prst="leftRightArrow">
            <a:avLst>
              <a:gd name="adj1" fmla="val 50000"/>
              <a:gd name="adj2" fmla="val 98253"/>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4" name="矢印: 左右 13">
            <a:extLst>
              <a:ext uri="{FF2B5EF4-FFF2-40B4-BE49-F238E27FC236}">
                <a16:creationId xmlns:a16="http://schemas.microsoft.com/office/drawing/2014/main" id="{880ABE18-4D86-DEC1-6D27-1F96EECE4658}"/>
              </a:ext>
            </a:extLst>
          </p:cNvPr>
          <p:cNvSpPr/>
          <p:nvPr/>
        </p:nvSpPr>
        <p:spPr>
          <a:xfrm>
            <a:off x="5651169" y="3813341"/>
            <a:ext cx="1872286" cy="217137"/>
          </a:xfrm>
          <a:prstGeom prst="leftRightArrow">
            <a:avLst>
              <a:gd name="adj1" fmla="val 50000"/>
              <a:gd name="adj2" fmla="val 98253"/>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1" name="テキスト ボックス 20">
            <a:extLst>
              <a:ext uri="{FF2B5EF4-FFF2-40B4-BE49-F238E27FC236}">
                <a16:creationId xmlns:a16="http://schemas.microsoft.com/office/drawing/2014/main" id="{E63B4C10-A4D5-CED9-20F2-E1E56E058193}"/>
              </a:ext>
            </a:extLst>
          </p:cNvPr>
          <p:cNvSpPr txBox="1"/>
          <p:nvPr/>
        </p:nvSpPr>
        <p:spPr>
          <a:xfrm>
            <a:off x="7718172" y="2505968"/>
            <a:ext cx="2260656" cy="276999"/>
          </a:xfrm>
          <a:prstGeom prst="rect">
            <a:avLst/>
          </a:prstGeom>
          <a:noFill/>
        </p:spPr>
        <p:txBody>
          <a:bodyPr wrap="square" lIns="72000" rIns="72000">
            <a:spAutoFit/>
          </a:bodyPr>
          <a:lstStyle/>
          <a:p>
            <a:pPr marL="180975" marR="0" lvl="0" indent="-457200" algn="l" defTabSz="685817" rtl="0" eaLnBrk="1" fontAlgn="auto" latinLnBrk="0" hangingPunct="1">
              <a:lnSpc>
                <a:spcPct val="100000"/>
              </a:lnSpc>
              <a:spcBef>
                <a:spcPts val="0"/>
              </a:spcBef>
              <a:spcAft>
                <a:spcPts val="40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一段と早期に地域計画を実現</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2" name="テキスト ボックス 21">
            <a:extLst>
              <a:ext uri="{FF2B5EF4-FFF2-40B4-BE49-F238E27FC236}">
                <a16:creationId xmlns:a16="http://schemas.microsoft.com/office/drawing/2014/main" id="{B0F32D93-0FD8-85A9-AFAC-D9670614F068}"/>
              </a:ext>
            </a:extLst>
          </p:cNvPr>
          <p:cNvSpPr txBox="1"/>
          <p:nvPr/>
        </p:nvSpPr>
        <p:spPr>
          <a:xfrm>
            <a:off x="3807018" y="3162678"/>
            <a:ext cx="1127226" cy="512961"/>
          </a:xfrm>
          <a:prstGeom prst="rect">
            <a:avLst/>
          </a:prstGeom>
          <a:noFill/>
        </p:spPr>
        <p:txBody>
          <a:bodyPr wrap="square" lIns="72000" rIns="72000">
            <a:spAutoFit/>
          </a:bodyPr>
          <a:lstStyle/>
          <a:p>
            <a:pPr marL="180975" marR="0" lvl="0" indent="-457200" algn="l" defTabSz="685817" rtl="0" eaLnBrk="1" fontAlgn="auto" latinLnBrk="0" hangingPunct="1">
              <a:lnSpc>
                <a:spcPct val="100000"/>
              </a:lnSpc>
              <a:spcBef>
                <a:spcPts val="0"/>
              </a:spcBef>
              <a:spcAft>
                <a:spcPts val="40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更なる</a:t>
            </a:r>
            <a:endParaRPr kumimoji="0"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0975" marR="0" lvl="0" indent="-457200" algn="l" defTabSz="685817" rtl="0" eaLnBrk="1" fontAlgn="auto" latinLnBrk="0" hangingPunct="1">
              <a:lnSpc>
                <a:spcPct val="100000"/>
              </a:lnSpc>
              <a:spcBef>
                <a:spcPts val="0"/>
              </a:spcBef>
              <a:spcAft>
                <a:spcPts val="40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規模拡大目標</a:t>
            </a:r>
          </a:p>
        </p:txBody>
      </p:sp>
      <p:sp>
        <p:nvSpPr>
          <p:cNvPr id="7" name="四角形: 角を丸くする 6">
            <a:extLst>
              <a:ext uri="{FF2B5EF4-FFF2-40B4-BE49-F238E27FC236}">
                <a16:creationId xmlns:a16="http://schemas.microsoft.com/office/drawing/2014/main" id="{52DCF5C1-8CC1-7C7E-2D61-DAAE6C7B54C8}"/>
              </a:ext>
            </a:extLst>
          </p:cNvPr>
          <p:cNvSpPr/>
          <p:nvPr/>
        </p:nvSpPr>
        <p:spPr>
          <a:xfrm>
            <a:off x="9526948" y="6478948"/>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９</a:t>
            </a:r>
          </a:p>
        </p:txBody>
      </p:sp>
      <p:sp>
        <p:nvSpPr>
          <p:cNvPr id="23" name="正方形/長方形 22">
            <a:extLst>
              <a:ext uri="{FF2B5EF4-FFF2-40B4-BE49-F238E27FC236}">
                <a16:creationId xmlns:a16="http://schemas.microsoft.com/office/drawing/2014/main" id="{560F6977-D31B-7EC2-8C4F-8ED7C9E01757}"/>
              </a:ext>
            </a:extLst>
          </p:cNvPr>
          <p:cNvSpPr/>
          <p:nvPr/>
        </p:nvSpPr>
        <p:spPr>
          <a:xfrm>
            <a:off x="1726043" y="102487"/>
            <a:ext cx="6453913" cy="349702"/>
          </a:xfrm>
          <a:prstGeom prst="rect">
            <a:avLst/>
          </a:prstGeom>
          <a:solidFill>
            <a:schemeClr val="accent4">
              <a:lumMod val="40000"/>
              <a:lumOff val="60000"/>
            </a:schemeClr>
          </a:solidFill>
          <a:ln>
            <a:solidFill>
              <a:schemeClr val="tx1"/>
            </a:solidFill>
          </a:ln>
        </p:spPr>
        <p:txBody>
          <a:bodyPr wrap="square" tIns="72000" bIns="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地域農業構造転換支援対策におけるリース助成額の考え方</a:t>
            </a:r>
          </a:p>
        </p:txBody>
      </p:sp>
      <p:sp>
        <p:nvSpPr>
          <p:cNvPr id="25" name="テキスト ボックス 24">
            <a:extLst>
              <a:ext uri="{FF2B5EF4-FFF2-40B4-BE49-F238E27FC236}">
                <a16:creationId xmlns:a16="http://schemas.microsoft.com/office/drawing/2014/main" id="{CD471853-D9ED-6E03-DE4B-A0B2FF51ECAF}"/>
              </a:ext>
            </a:extLst>
          </p:cNvPr>
          <p:cNvSpPr txBox="1"/>
          <p:nvPr/>
        </p:nvSpPr>
        <p:spPr>
          <a:xfrm>
            <a:off x="79649" y="5376531"/>
            <a:ext cx="3229795" cy="253916"/>
          </a:xfrm>
          <a:prstGeom prst="rect">
            <a:avLst/>
          </a:prstGeom>
          <a:noFill/>
        </p:spPr>
        <p:txBody>
          <a:bodyPr wrap="square" lIns="72000" rIns="72000">
            <a:spAutoFit/>
          </a:bodyPr>
          <a:lstStyle/>
          <a:p>
            <a:pPr marL="180975" marR="0" lvl="0" indent="-457200" algn="l" defTabSz="685817" rtl="0" eaLnBrk="1" fontAlgn="auto" latinLnBrk="0" hangingPunct="1">
              <a:lnSpc>
                <a:spcPct val="100000"/>
              </a:lnSpc>
              <a:spcBef>
                <a:spcPts val="0"/>
              </a:spcBef>
              <a:spcAft>
                <a:spcPts val="40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＜リース期間７年：リース料</a:t>
            </a:r>
            <a:r>
              <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700</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万円＞</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7" name="テキスト ボックス 26">
            <a:extLst>
              <a:ext uri="{FF2B5EF4-FFF2-40B4-BE49-F238E27FC236}">
                <a16:creationId xmlns:a16="http://schemas.microsoft.com/office/drawing/2014/main" id="{F4A35B75-C896-59F9-6833-CAEDC11F2843}"/>
              </a:ext>
            </a:extLst>
          </p:cNvPr>
          <p:cNvSpPr txBox="1"/>
          <p:nvPr/>
        </p:nvSpPr>
        <p:spPr>
          <a:xfrm>
            <a:off x="5120633" y="5376531"/>
            <a:ext cx="2560327" cy="253916"/>
          </a:xfrm>
          <a:prstGeom prst="rect">
            <a:avLst/>
          </a:prstGeom>
          <a:noFill/>
        </p:spPr>
        <p:txBody>
          <a:bodyPr wrap="square" lIns="72000" rIns="72000">
            <a:spAutoFit/>
          </a:bodyPr>
          <a:lstStyle/>
          <a:p>
            <a:pPr marL="180975" marR="0" lvl="0" indent="-457200" algn="l" defTabSz="685817" rtl="0" eaLnBrk="1" fontAlgn="auto" latinLnBrk="0" hangingPunct="1">
              <a:lnSpc>
                <a:spcPct val="100000"/>
              </a:lnSpc>
              <a:spcBef>
                <a:spcPts val="0"/>
              </a:spcBef>
              <a:spcAft>
                <a:spcPts val="40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＜リース期間４年：リース料</a:t>
            </a:r>
            <a:r>
              <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400</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万円＞</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0" name="テキスト ボックス 29">
            <a:extLst>
              <a:ext uri="{FF2B5EF4-FFF2-40B4-BE49-F238E27FC236}">
                <a16:creationId xmlns:a16="http://schemas.microsoft.com/office/drawing/2014/main" id="{7D1A5917-B49E-5EB2-1884-49E1F5F120E6}"/>
              </a:ext>
            </a:extLst>
          </p:cNvPr>
          <p:cNvSpPr txBox="1"/>
          <p:nvPr/>
        </p:nvSpPr>
        <p:spPr>
          <a:xfrm>
            <a:off x="-14277" y="6395236"/>
            <a:ext cx="5159577" cy="215444"/>
          </a:xfrm>
          <a:prstGeom prst="rect">
            <a:avLst/>
          </a:prstGeom>
          <a:noFill/>
        </p:spPr>
        <p:txBody>
          <a:bodyPr wrap="square" lIns="72000" rIns="72000">
            <a:spAutoFit/>
          </a:bodyPr>
          <a:lstStyle/>
          <a:p>
            <a:pPr marL="0" marR="0" lvl="0" indent="0" algn="l" defTabSz="685817" rtl="0" eaLnBrk="1" fontAlgn="auto" latinLnBrk="0" hangingPunct="1">
              <a:lnSpc>
                <a:spcPct val="100000"/>
              </a:lnSpc>
              <a:spcBef>
                <a:spcPts val="0"/>
              </a:spcBef>
              <a:spcAft>
                <a:spcPts val="40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農家の年ごとの負担額は、リース事業者との契約によるものであり、表は一例として均等に配分したもの。</a:t>
            </a:r>
            <a:endParaRPr kumimoji="1" lang="en-US" altLang="ja-JP"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1" name="テキスト ボックス 30">
            <a:extLst>
              <a:ext uri="{FF2B5EF4-FFF2-40B4-BE49-F238E27FC236}">
                <a16:creationId xmlns:a16="http://schemas.microsoft.com/office/drawing/2014/main" id="{1B5051B1-7A4F-0352-FB5C-71E95CA78143}"/>
              </a:ext>
            </a:extLst>
          </p:cNvPr>
          <p:cNvSpPr txBox="1"/>
          <p:nvPr/>
        </p:nvSpPr>
        <p:spPr>
          <a:xfrm>
            <a:off x="8839200" y="100143"/>
            <a:ext cx="1066800" cy="338554"/>
          </a:xfrm>
          <a:prstGeom prst="rect">
            <a:avLst/>
          </a:prstGeom>
          <a:noFill/>
        </p:spPr>
        <p:txBody>
          <a:bodyPr wrap="square" lIns="72000" rIns="72000">
            <a:spAutoFit/>
          </a:bodyPr>
          <a:lstStyle/>
          <a:p>
            <a:pPr marL="180975" marR="0" lvl="0" indent="-457200" algn="l" defTabSz="685817" rtl="0" eaLnBrk="1" fontAlgn="auto" latinLnBrk="0" hangingPunct="1">
              <a:lnSpc>
                <a:spcPct val="100000"/>
              </a:lnSpc>
              <a:spcBef>
                <a:spcPts val="0"/>
              </a:spcBef>
              <a:spcAft>
                <a:spcPts val="40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＜参考＞</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3" name="テキスト ボックス 12">
            <a:extLst>
              <a:ext uri="{FF2B5EF4-FFF2-40B4-BE49-F238E27FC236}">
                <a16:creationId xmlns:a16="http://schemas.microsoft.com/office/drawing/2014/main" id="{3191FF85-D009-C31F-B9AC-0D1C1B210214}"/>
              </a:ext>
            </a:extLst>
          </p:cNvPr>
          <p:cNvSpPr txBox="1"/>
          <p:nvPr/>
        </p:nvSpPr>
        <p:spPr>
          <a:xfrm>
            <a:off x="7718172" y="3162325"/>
            <a:ext cx="1233647" cy="512961"/>
          </a:xfrm>
          <a:prstGeom prst="rect">
            <a:avLst/>
          </a:prstGeom>
          <a:noFill/>
        </p:spPr>
        <p:txBody>
          <a:bodyPr wrap="square" lIns="72000" rIns="72000">
            <a:spAutoFit/>
          </a:bodyPr>
          <a:lstStyle/>
          <a:p>
            <a:pPr marL="180975" marR="0" lvl="0" indent="-457200" algn="l" defTabSz="685817" rtl="0" eaLnBrk="1" fontAlgn="auto" latinLnBrk="0" hangingPunct="1">
              <a:lnSpc>
                <a:spcPct val="100000"/>
              </a:lnSpc>
              <a:spcBef>
                <a:spcPts val="0"/>
              </a:spcBef>
              <a:spcAft>
                <a:spcPts val="40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更なる</a:t>
            </a:r>
            <a:endParaRPr kumimoji="0"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0975" marR="0" lvl="0" indent="-457200" algn="l" defTabSz="685817" rtl="0" eaLnBrk="1" fontAlgn="auto" latinLnBrk="0" hangingPunct="1">
              <a:lnSpc>
                <a:spcPct val="100000"/>
              </a:lnSpc>
              <a:spcBef>
                <a:spcPts val="0"/>
              </a:spcBef>
              <a:spcAft>
                <a:spcPts val="40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規模拡大目標</a:t>
            </a:r>
            <a:endParaRPr kumimoji="0"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2" name="二等辺三角形 31">
            <a:extLst>
              <a:ext uri="{FF2B5EF4-FFF2-40B4-BE49-F238E27FC236}">
                <a16:creationId xmlns:a16="http://schemas.microsoft.com/office/drawing/2014/main" id="{88216BB3-3958-229B-A7A0-43A202347779}"/>
              </a:ext>
            </a:extLst>
          </p:cNvPr>
          <p:cNvSpPr/>
          <p:nvPr/>
        </p:nvSpPr>
        <p:spPr>
          <a:xfrm rot="5400000">
            <a:off x="4603582" y="3946052"/>
            <a:ext cx="289920" cy="241635"/>
          </a:xfrm>
          <a:prstGeom prst="triangle">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3" name="二等辺三角形 32">
            <a:extLst>
              <a:ext uri="{FF2B5EF4-FFF2-40B4-BE49-F238E27FC236}">
                <a16:creationId xmlns:a16="http://schemas.microsoft.com/office/drawing/2014/main" id="{FE7EAE77-AC22-06B5-28CE-366C592F6696}"/>
              </a:ext>
            </a:extLst>
          </p:cNvPr>
          <p:cNvSpPr/>
          <p:nvPr/>
        </p:nvSpPr>
        <p:spPr>
          <a:xfrm rot="5400000">
            <a:off x="4603581" y="5878532"/>
            <a:ext cx="289920" cy="241635"/>
          </a:xfrm>
          <a:prstGeom prst="triangle">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44137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正方形/長方形 17">
            <a:extLst>
              <a:ext uri="{FF2B5EF4-FFF2-40B4-BE49-F238E27FC236}">
                <a16:creationId xmlns:a16="http://schemas.microsoft.com/office/drawing/2014/main" id="{39CB08C8-660D-40CD-8596-129ED2C3045F}"/>
              </a:ext>
            </a:extLst>
          </p:cNvPr>
          <p:cNvSpPr/>
          <p:nvPr/>
        </p:nvSpPr>
        <p:spPr>
          <a:xfrm>
            <a:off x="4194702" y="2379334"/>
            <a:ext cx="5760073" cy="421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4295" tIns="37148" rIns="74295" bIns="37148"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kumimoji="1" lang="ja-JP" altLang="en-US" sz="894" dirty="0">
              <a:latin typeface="メイリオ" panose="020B0604030504040204" pitchFamily="50" charset="-128"/>
              <a:ea typeface="メイリオ" panose="020B0604030504040204" pitchFamily="50" charset="-128"/>
            </a:endParaRPr>
          </a:p>
        </p:txBody>
      </p:sp>
      <p:cxnSp>
        <p:nvCxnSpPr>
          <p:cNvPr id="29" name="直線コネクタ 28">
            <a:extLst>
              <a:ext uri="{FF2B5EF4-FFF2-40B4-BE49-F238E27FC236}">
                <a16:creationId xmlns:a16="http://schemas.microsoft.com/office/drawing/2014/main" id="{62AC2EFE-E7A6-422D-AEC9-024C21AF2B35}"/>
              </a:ext>
            </a:extLst>
          </p:cNvPr>
          <p:cNvCxnSpPr>
            <a:cxnSpLocks/>
          </p:cNvCxnSpPr>
          <p:nvPr/>
        </p:nvCxnSpPr>
        <p:spPr>
          <a:xfrm>
            <a:off x="670424" y="409589"/>
            <a:ext cx="8565146" cy="0"/>
          </a:xfrm>
          <a:prstGeom prst="line">
            <a:avLst/>
          </a:prstGeom>
          <a:ln w="60325"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 name="正方形/長方形 31">
            <a:extLst>
              <a:ext uri="{FF2B5EF4-FFF2-40B4-BE49-F238E27FC236}">
                <a16:creationId xmlns:a16="http://schemas.microsoft.com/office/drawing/2014/main" id="{A2D02315-59E8-4DAC-9F05-454BD16ACD9B}"/>
              </a:ext>
            </a:extLst>
          </p:cNvPr>
          <p:cNvSpPr/>
          <p:nvPr/>
        </p:nvSpPr>
        <p:spPr>
          <a:xfrm>
            <a:off x="2153130" y="-19549"/>
            <a:ext cx="5599735" cy="400110"/>
          </a:xfrm>
          <a:prstGeom prst="rect">
            <a:avLst/>
          </a:prstGeom>
        </p:spPr>
        <p:txBody>
          <a:bodyPr wrap="square">
            <a:spAutoFit/>
          </a:bodyPr>
          <a:lstStyle/>
          <a:p>
            <a:pPr algn="ctr"/>
            <a:r>
              <a:rPr lang="en-US" altLang="ja-JP" sz="2000" b="1" dirty="0">
                <a:solidFill>
                  <a:schemeClr val="accent1">
                    <a:lumMod val="75000"/>
                  </a:schemeClr>
                </a:solidFill>
                <a:latin typeface="メイリオ" panose="020B0604030504040204" pitchFamily="50" charset="-128"/>
                <a:ea typeface="メイリオ" panose="020B0604030504040204" pitchFamily="50" charset="-128"/>
              </a:rPr>
              <a:t>Ⅱ</a:t>
            </a:r>
            <a:r>
              <a:rPr lang="ja-JP" altLang="en-US" sz="2000" b="1" dirty="0">
                <a:solidFill>
                  <a:schemeClr val="accent1">
                    <a:lumMod val="75000"/>
                  </a:schemeClr>
                </a:solidFill>
                <a:latin typeface="メイリオ" panose="020B0604030504040204" pitchFamily="50" charset="-128"/>
                <a:ea typeface="メイリオ" panose="020B0604030504040204" pitchFamily="50" charset="-128"/>
              </a:rPr>
              <a:t>　付加価値額について</a:t>
            </a:r>
          </a:p>
        </p:txBody>
      </p:sp>
      <p:sp>
        <p:nvSpPr>
          <p:cNvPr id="40" name="正方形/長方形 39">
            <a:extLst>
              <a:ext uri="{FF2B5EF4-FFF2-40B4-BE49-F238E27FC236}">
                <a16:creationId xmlns:a16="http://schemas.microsoft.com/office/drawing/2014/main" id="{DCBDE96F-12C3-44B9-9523-F9F70BDB502C}"/>
              </a:ext>
            </a:extLst>
          </p:cNvPr>
          <p:cNvSpPr/>
          <p:nvPr/>
        </p:nvSpPr>
        <p:spPr>
          <a:xfrm>
            <a:off x="0" y="671056"/>
            <a:ext cx="3055480" cy="369332"/>
          </a:xfrm>
          <a:prstGeom prst="rect">
            <a:avLst/>
          </a:prstGeom>
        </p:spPr>
        <p:txBody>
          <a:bodyPr wrap="square">
            <a:spAutoFit/>
          </a:bodyPr>
          <a:lstStyle/>
          <a:p>
            <a:r>
              <a:rPr kumimoji="1" lang="en-US" altLang="ja-JP" b="1" dirty="0">
                <a:solidFill>
                  <a:schemeClr val="accent1">
                    <a:lumMod val="75000"/>
                  </a:schemeClr>
                </a:solidFill>
                <a:latin typeface="メイリオ" panose="020B0604030504040204" pitchFamily="50" charset="-128"/>
                <a:ea typeface="メイリオ" panose="020B0604030504040204" pitchFamily="50" charset="-128"/>
              </a:rPr>
              <a:t>【</a:t>
            </a:r>
            <a:r>
              <a:rPr kumimoji="1" lang="ja-JP" altLang="en-US" b="1" dirty="0">
                <a:solidFill>
                  <a:schemeClr val="accent1">
                    <a:lumMod val="75000"/>
                  </a:schemeClr>
                </a:solidFill>
                <a:latin typeface="メイリオ" panose="020B0604030504040204" pitchFamily="50" charset="-128"/>
                <a:ea typeface="メイリオ" panose="020B0604030504040204" pitchFamily="50" charset="-128"/>
              </a:rPr>
              <a:t>付加価値額について</a:t>
            </a:r>
            <a:r>
              <a:rPr kumimoji="1" lang="en-US" altLang="ja-JP" b="1" dirty="0">
                <a:solidFill>
                  <a:schemeClr val="accent1">
                    <a:lumMod val="75000"/>
                  </a:schemeClr>
                </a:solidFill>
                <a:latin typeface="メイリオ" panose="020B0604030504040204" pitchFamily="50" charset="-128"/>
                <a:ea typeface="メイリオ" panose="020B0604030504040204" pitchFamily="50" charset="-128"/>
              </a:rPr>
              <a:t>】</a:t>
            </a:r>
            <a:endParaRPr lang="ja-JP" altLang="en-US" b="1" dirty="0">
              <a:solidFill>
                <a:schemeClr val="accent1">
                  <a:lumMod val="75000"/>
                </a:schemeClr>
              </a:solidFill>
              <a:latin typeface="メイリオ" panose="020B0604030504040204" pitchFamily="50" charset="-128"/>
              <a:ea typeface="メイリオ" panose="020B0604030504040204" pitchFamily="50" charset="-128"/>
            </a:endParaRPr>
          </a:p>
        </p:txBody>
      </p:sp>
      <p:sp>
        <p:nvSpPr>
          <p:cNvPr id="41" name="テキスト ボックス 40">
            <a:extLst>
              <a:ext uri="{FF2B5EF4-FFF2-40B4-BE49-F238E27FC236}">
                <a16:creationId xmlns:a16="http://schemas.microsoft.com/office/drawing/2014/main" id="{D1443DC9-96A9-44F1-9866-88129B288D1C}"/>
              </a:ext>
            </a:extLst>
          </p:cNvPr>
          <p:cNvSpPr txBox="1"/>
          <p:nvPr/>
        </p:nvSpPr>
        <p:spPr>
          <a:xfrm>
            <a:off x="111981" y="1148773"/>
            <a:ext cx="9775784" cy="2600712"/>
          </a:xfrm>
          <a:prstGeom prst="rect">
            <a:avLst/>
          </a:prstGeom>
          <a:noFill/>
        </p:spPr>
        <p:txBody>
          <a:bodyPr wrap="square">
            <a:spAutoFit/>
          </a:bodyPr>
          <a:lstStyle/>
          <a:p>
            <a:pPr>
              <a:defRPr/>
            </a:pPr>
            <a:r>
              <a:rPr kumimoji="1" lang="ja-JP" altLang="ja-JP" sz="1400" dirty="0">
                <a:solidFill>
                  <a:sysClr val="windowText" lastClr="000000"/>
                </a:solidFill>
                <a:latin typeface="メイリオ" panose="020B0604030504040204" pitchFamily="50" charset="-128"/>
                <a:ea typeface="メイリオ" panose="020B0604030504040204" pitchFamily="50" charset="-128"/>
              </a:rPr>
              <a:t>　付加価値額とは、事業活動により生</a:t>
            </a:r>
            <a:r>
              <a:rPr kumimoji="1" lang="ja-JP" altLang="en-US" sz="1400" dirty="0">
                <a:solidFill>
                  <a:sysClr val="windowText" lastClr="000000"/>
                </a:solidFill>
                <a:latin typeface="メイリオ" panose="020B0604030504040204" pitchFamily="50" charset="-128"/>
                <a:ea typeface="メイリオ" panose="020B0604030504040204" pitchFamily="50" charset="-128"/>
              </a:rPr>
              <a:t>み</a:t>
            </a:r>
            <a:r>
              <a:rPr kumimoji="1" lang="ja-JP" altLang="ja-JP" sz="1400" dirty="0">
                <a:solidFill>
                  <a:sysClr val="windowText" lastClr="000000"/>
                </a:solidFill>
                <a:latin typeface="メイリオ" panose="020B0604030504040204" pitchFamily="50" charset="-128"/>
                <a:ea typeface="メイリオ" panose="020B0604030504040204" pitchFamily="50" charset="-128"/>
              </a:rPr>
              <a:t>出された価値を表すも</a:t>
            </a:r>
            <a:r>
              <a:rPr kumimoji="1" lang="ja-JP" altLang="en-US" sz="1400" dirty="0">
                <a:solidFill>
                  <a:sysClr val="windowText" lastClr="000000"/>
                </a:solidFill>
                <a:latin typeface="メイリオ" panose="020B0604030504040204" pitchFamily="50" charset="-128"/>
                <a:ea typeface="メイリオ" panose="020B0604030504040204" pitchFamily="50" charset="-128"/>
              </a:rPr>
              <a:t>の</a:t>
            </a:r>
            <a:r>
              <a:rPr kumimoji="1" lang="ja-JP" altLang="ja-JP" sz="1400" dirty="0">
                <a:solidFill>
                  <a:sysClr val="windowText" lastClr="000000"/>
                </a:solidFill>
                <a:latin typeface="メイリオ" panose="020B0604030504040204" pitchFamily="50" charset="-128"/>
                <a:ea typeface="メイリオ" panose="020B0604030504040204" pitchFamily="50" charset="-128"/>
              </a:rPr>
              <a:t>で、農業収入から農業生産に投入された肥料や農機具、作業委託といった財・サービスの費用を差し引いて算出します。</a:t>
            </a:r>
            <a:r>
              <a:rPr kumimoji="1" lang="ja-JP" altLang="en-US" sz="1400" dirty="0">
                <a:solidFill>
                  <a:sysClr val="windowText" lastClr="000000"/>
                </a:solidFill>
                <a:latin typeface="メイリオ" panose="020B0604030504040204" pitchFamily="50" charset="-128"/>
                <a:ea typeface="メイリオ" panose="020B0604030504040204" pitchFamily="50" charset="-128"/>
              </a:rPr>
              <a:t>具体的には、以下で算出します。</a:t>
            </a:r>
            <a:endParaRPr kumimoji="1" lang="en-US" altLang="ja-JP" sz="1400" dirty="0">
              <a:solidFill>
                <a:sysClr val="windowText" lastClr="000000"/>
              </a:solidFill>
              <a:latin typeface="メイリオ" panose="020B0604030504040204" pitchFamily="50" charset="-128"/>
              <a:ea typeface="メイリオ" panose="020B0604030504040204" pitchFamily="50" charset="-128"/>
            </a:endParaRPr>
          </a:p>
          <a:p>
            <a:pPr lvl="0">
              <a:defRPr/>
            </a:pPr>
            <a:endParaRPr kumimoji="1" lang="ja-JP" altLang="en-US" sz="700" dirty="0">
              <a:solidFill>
                <a:sysClr val="windowText" lastClr="000000"/>
              </a:solidFill>
              <a:latin typeface="メイリオ" panose="020B0604030504040204" pitchFamily="50" charset="-128"/>
              <a:ea typeface="メイリオ" panose="020B0604030504040204" pitchFamily="50" charset="-128"/>
            </a:endParaRPr>
          </a:p>
          <a:p>
            <a:pPr lvl="0">
              <a:defRPr/>
            </a:pPr>
            <a:r>
              <a:rPr kumimoji="1" lang="ja-JP" altLang="en-US" sz="1600" dirty="0">
                <a:latin typeface="メイリオ" panose="020B0604030504040204" pitchFamily="50" charset="-128"/>
                <a:ea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rPr>
              <a:t>　</a:t>
            </a:r>
            <a:r>
              <a:rPr kumimoji="1" lang="ja-JP" altLang="en-US" sz="1600" b="1" u="sng" dirty="0">
                <a:latin typeface="メイリオ" panose="020B0604030504040204" pitchFamily="50" charset="-128"/>
                <a:ea typeface="メイリオ" panose="020B0604030504040204" pitchFamily="50" charset="-128"/>
              </a:rPr>
              <a:t>付加価値額 </a:t>
            </a:r>
            <a:r>
              <a:rPr kumimoji="1" lang="en-US" altLang="ja-JP" sz="1600" b="1" u="sng" dirty="0">
                <a:latin typeface="メイリオ" panose="020B0604030504040204" pitchFamily="50" charset="-128"/>
                <a:ea typeface="メイリオ" panose="020B0604030504040204" pitchFamily="50" charset="-128"/>
              </a:rPr>
              <a:t>= </a:t>
            </a:r>
            <a:r>
              <a:rPr kumimoji="1" lang="ja-JP" altLang="en-US" sz="1600" b="1" u="sng" dirty="0">
                <a:latin typeface="メイリオ" panose="020B0604030504040204" pitchFamily="50" charset="-128"/>
                <a:ea typeface="メイリオ" panose="020B0604030504040204" pitchFamily="50" charset="-128"/>
              </a:rPr>
              <a:t>収入総額 </a:t>
            </a:r>
            <a:r>
              <a:rPr kumimoji="1" lang="en-US" altLang="ja-JP" sz="1600" b="1" u="sng" dirty="0">
                <a:latin typeface="メイリオ" panose="020B0604030504040204" pitchFamily="50" charset="-128"/>
                <a:ea typeface="メイリオ" panose="020B0604030504040204" pitchFamily="50" charset="-128"/>
              </a:rPr>
              <a:t>– </a:t>
            </a:r>
            <a:r>
              <a:rPr kumimoji="1" lang="ja-JP" altLang="en-US" sz="1600" b="1" u="sng" dirty="0">
                <a:latin typeface="メイリオ" panose="020B0604030504040204" pitchFamily="50" charset="-128"/>
                <a:ea typeface="メイリオ" panose="020B0604030504040204" pitchFamily="50" charset="-128"/>
              </a:rPr>
              <a:t>費用総額 </a:t>
            </a:r>
            <a:r>
              <a:rPr kumimoji="1" lang="en-US" altLang="ja-JP" sz="1600" b="1" u="sng" dirty="0">
                <a:latin typeface="メイリオ" panose="020B0604030504040204" pitchFamily="50" charset="-128"/>
                <a:ea typeface="メイリオ" panose="020B0604030504040204" pitchFamily="50" charset="-128"/>
              </a:rPr>
              <a:t>+ </a:t>
            </a:r>
            <a:r>
              <a:rPr kumimoji="1" lang="ja-JP" altLang="en-US" sz="1600" b="1" u="sng" dirty="0">
                <a:latin typeface="メイリオ" panose="020B0604030504040204" pitchFamily="50" charset="-128"/>
                <a:ea typeface="メイリオ" panose="020B0604030504040204" pitchFamily="50" charset="-128"/>
              </a:rPr>
              <a:t>人件費</a:t>
            </a:r>
            <a:r>
              <a:rPr kumimoji="1" lang="ja-JP" altLang="en-US" sz="1400" u="sng" dirty="0">
                <a:latin typeface="メイリオ" panose="020B0604030504040204" pitchFamily="50" charset="-128"/>
                <a:ea typeface="メイリオ" panose="020B0604030504040204" pitchFamily="50" charset="-128"/>
              </a:rPr>
              <a:t>（</a:t>
            </a:r>
            <a:r>
              <a:rPr kumimoji="1" lang="ja-JP" altLang="en-US" sz="1400" u="sng" dirty="0">
                <a:solidFill>
                  <a:sysClr val="windowText" lastClr="000000"/>
                </a:solidFill>
                <a:latin typeface="メイリオ" panose="020B0604030504040204" pitchFamily="50" charset="-128"/>
                <a:ea typeface="メイリオ" panose="020B0604030504040204" pitchFamily="50" charset="-128"/>
              </a:rPr>
              <a:t>費用総額に含まれているものに限る。</a:t>
            </a:r>
            <a:r>
              <a:rPr kumimoji="1" lang="ja-JP" altLang="en-US" sz="1400" u="sng" dirty="0">
                <a:latin typeface="メイリオ" panose="020B0604030504040204" pitchFamily="50" charset="-128"/>
                <a:ea typeface="メイリオ" panose="020B0604030504040204" pitchFamily="50" charset="-128"/>
              </a:rPr>
              <a:t>）</a:t>
            </a:r>
            <a:endParaRPr kumimoji="1" lang="en-US" altLang="ja-JP" sz="1400" u="sng" dirty="0">
              <a:latin typeface="メイリオ" panose="020B0604030504040204" pitchFamily="50" charset="-128"/>
              <a:ea typeface="メイリオ" panose="020B0604030504040204" pitchFamily="50" charset="-128"/>
            </a:endParaRPr>
          </a:p>
          <a:p>
            <a:pPr lvl="0">
              <a:defRPr/>
            </a:pPr>
            <a:endParaRPr kumimoji="1" lang="en-US" altLang="ja-JP" sz="700" dirty="0">
              <a:latin typeface="メイリオ" panose="020B0604030504040204" pitchFamily="50" charset="-128"/>
              <a:ea typeface="メイリオ" panose="020B0604030504040204" pitchFamily="50" charset="-128"/>
            </a:endParaRPr>
          </a:p>
          <a:p>
            <a:pPr lvl="0">
              <a:defRPr/>
            </a:pPr>
            <a:r>
              <a:rPr kumimoji="1" lang="en-US" altLang="ja-JP" sz="1200" dirty="0">
                <a:solidFill>
                  <a:sysClr val="windowText" lastClr="000000"/>
                </a:solidFill>
                <a:latin typeface="メイリオ" panose="020B0604030504040204" pitchFamily="50" charset="-128"/>
                <a:ea typeface="メイリオ" panose="020B0604030504040204" pitchFamily="50" charset="-128"/>
              </a:rPr>
              <a:t>※</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rPr>
              <a:t>付加価値額は、助成対象者の農業経営全体の額</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です。（助成対象者が</a:t>
            </a:r>
            <a:r>
              <a:rPr kumimoji="1" lang="ja-JP" altLang="en-US" sz="1200" u="sng" dirty="0">
                <a:latin typeface="メイリオ" panose="020B0604030504040204" pitchFamily="50" charset="-128"/>
                <a:ea typeface="メイリオ" panose="020B0604030504040204" pitchFamily="50" charset="-128"/>
              </a:rPr>
              <a:t>農業及び農業関連事業以外の事業を行っている場合は、その事業</a:t>
            </a:r>
            <a:endParaRPr kumimoji="1" lang="en-US" altLang="ja-JP" sz="1200" u="sng" dirty="0">
              <a:latin typeface="メイリオ" panose="020B0604030504040204" pitchFamily="50" charset="-128"/>
              <a:ea typeface="メイリオ" panose="020B0604030504040204" pitchFamily="50" charset="-128"/>
            </a:endParaRPr>
          </a:p>
          <a:p>
            <a:pPr lvl="0">
              <a:defRPr/>
            </a:pPr>
            <a:r>
              <a:rPr kumimoji="1" lang="ja-JP" altLang="en-US" sz="1200" dirty="0">
                <a:latin typeface="メイリオ" panose="020B0604030504040204" pitchFamily="50" charset="-128"/>
                <a:ea typeface="メイリオ" panose="020B0604030504040204" pitchFamily="50" charset="-128"/>
              </a:rPr>
              <a:t>　</a:t>
            </a:r>
            <a:r>
              <a:rPr kumimoji="1" lang="ja-JP" altLang="en-US" sz="1200" u="sng" dirty="0">
                <a:latin typeface="メイリオ" panose="020B0604030504040204" pitchFamily="50" charset="-128"/>
                <a:ea typeface="メイリオ" panose="020B0604030504040204" pitchFamily="50" charset="-128"/>
              </a:rPr>
              <a:t>の付加価値額は除きます。</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a:t>
            </a:r>
            <a:endParaRPr kumimoji="1" lang="en-US" altLang="ja-JP" sz="1200" dirty="0">
              <a:solidFill>
                <a:sysClr val="windowText" lastClr="000000"/>
              </a:solidFill>
              <a:latin typeface="メイリオ" panose="020B0604030504040204" pitchFamily="50" charset="-128"/>
              <a:ea typeface="メイリオ" panose="020B0604030504040204" pitchFamily="50" charset="-128"/>
            </a:endParaRPr>
          </a:p>
          <a:p>
            <a:pPr lvl="0">
              <a:defRPr/>
            </a:pPr>
            <a:endParaRPr kumimoji="1" lang="en-US" altLang="ja-JP" sz="700" dirty="0">
              <a:solidFill>
                <a:sysClr val="windowText" lastClr="000000"/>
              </a:solidFill>
              <a:latin typeface="メイリオ" panose="020B0604030504040204" pitchFamily="50" charset="-128"/>
              <a:ea typeface="メイリオ" panose="020B0604030504040204" pitchFamily="50" charset="-128"/>
            </a:endParaRPr>
          </a:p>
          <a:p>
            <a:pPr lvl="0">
              <a:defRPr/>
            </a:pPr>
            <a:r>
              <a:rPr kumimoji="1" lang="en-US" altLang="ja-JP" sz="1200" dirty="0">
                <a:solidFill>
                  <a:sysClr val="windowText" lastClr="000000"/>
                </a:solidFill>
                <a:latin typeface="メイリオ" panose="020B0604030504040204" pitchFamily="50" charset="-128"/>
                <a:ea typeface="メイリオ" panose="020B0604030504040204" pitchFamily="50" charset="-128"/>
              </a:rPr>
              <a:t>※</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　部門や支店で区分経理が行われている場合は、区分経理されている範囲を経営全体として取り扱うことも可能です。</a:t>
            </a:r>
            <a:endParaRPr kumimoji="1" lang="ja-JP" altLang="en-US" sz="1200" dirty="0">
              <a:latin typeface="メイリオ" panose="020B0604030504040204" pitchFamily="50" charset="-128"/>
              <a:ea typeface="メイリオ" panose="020B0604030504040204" pitchFamily="50" charset="-128"/>
            </a:endParaRPr>
          </a:p>
          <a:p>
            <a:pPr lvl="0">
              <a:defRPr/>
            </a:pPr>
            <a:endParaRPr kumimoji="1" lang="en-US" altLang="ja-JP" sz="700" dirty="0">
              <a:solidFill>
                <a:sysClr val="windowText" lastClr="000000"/>
              </a:solidFill>
              <a:latin typeface="メイリオ" panose="020B0604030504040204" pitchFamily="50" charset="-128"/>
              <a:ea typeface="メイリオ" panose="020B0604030504040204" pitchFamily="50" charset="-128"/>
            </a:endParaRPr>
          </a:p>
          <a:p>
            <a:pPr lvl="0">
              <a:defRPr/>
            </a:pPr>
            <a:r>
              <a:rPr kumimoji="1" lang="en-US" altLang="ja-JP" sz="1200" dirty="0">
                <a:solidFill>
                  <a:sysClr val="windowText" lastClr="000000"/>
                </a:solidFill>
                <a:latin typeface="メイリオ" panose="020B0604030504040204" pitchFamily="50" charset="-128"/>
                <a:ea typeface="メイリオ" panose="020B0604030504040204" pitchFamily="50" charset="-128"/>
              </a:rPr>
              <a:t>※</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　家族経営や集落営農組織が法人化し、まだ決算期を迎えていない場合であって経営内容が同一である場合、法人化前の経営の付加価値</a:t>
            </a:r>
            <a:endParaRPr kumimoji="1" lang="en-US" altLang="ja-JP" sz="1200" dirty="0">
              <a:solidFill>
                <a:sysClr val="windowText" lastClr="000000"/>
              </a:solidFill>
              <a:latin typeface="メイリオ" panose="020B0604030504040204" pitchFamily="50" charset="-128"/>
              <a:ea typeface="メイリオ" panose="020B0604030504040204" pitchFamily="50" charset="-128"/>
            </a:endParaRPr>
          </a:p>
          <a:p>
            <a:pPr lvl="0">
              <a:defRPr/>
            </a:pPr>
            <a:r>
              <a:rPr kumimoji="1" lang="ja-JP" altLang="en-US" sz="1200" dirty="0">
                <a:solidFill>
                  <a:sysClr val="windowText" lastClr="000000"/>
                </a:solidFill>
                <a:latin typeface="メイリオ" panose="020B0604030504040204" pitchFamily="50" charset="-128"/>
                <a:ea typeface="メイリオ" panose="020B0604030504040204" pitchFamily="50" charset="-128"/>
              </a:rPr>
              <a:t>　額で算定します。</a:t>
            </a:r>
          </a:p>
          <a:p>
            <a:pPr lvl="0">
              <a:defRPr/>
            </a:pPr>
            <a:endParaRPr kumimoji="1" lang="en-US" altLang="ja-JP" sz="700" dirty="0">
              <a:solidFill>
                <a:sysClr val="windowText" lastClr="000000"/>
              </a:solidFill>
              <a:latin typeface="メイリオ" panose="020B0604030504040204" pitchFamily="50" charset="-128"/>
              <a:ea typeface="メイリオ" panose="020B0604030504040204" pitchFamily="50" charset="-128"/>
            </a:endParaRPr>
          </a:p>
          <a:p>
            <a:pPr marL="144000" lvl="0" indent="-457200">
              <a:defRPr/>
            </a:pPr>
            <a:r>
              <a:rPr kumimoji="1" lang="en-US" altLang="ja-JP" sz="1200" dirty="0">
                <a:solidFill>
                  <a:sysClr val="windowText" lastClr="000000"/>
                </a:solidFill>
                <a:latin typeface="メイリオ" panose="020B0604030504040204" pitchFamily="50" charset="-128"/>
                <a:ea typeface="メイリオ" panose="020B0604030504040204" pitchFamily="50" charset="-128"/>
              </a:rPr>
              <a:t>※</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　収入総額には、原則として補助金収入を含みますが、</a:t>
            </a:r>
            <a:r>
              <a:rPr kumimoji="1" lang="ja-JP" altLang="en-US" sz="1200" u="sng" dirty="0">
                <a:latin typeface="メイリオ" panose="020B0604030504040204" pitchFamily="50" charset="-128"/>
                <a:ea typeface="メイリオ" panose="020B0604030504040204" pitchFamily="50" charset="-128"/>
              </a:rPr>
              <a:t>就農準備資金・経営開始資金</a:t>
            </a:r>
            <a:r>
              <a:rPr kumimoji="1" lang="ja-JP" altLang="en-US" sz="1200" u="sng" strike="sngStrike" dirty="0">
                <a:latin typeface="メイリオ" panose="020B0604030504040204" pitchFamily="50" charset="-128"/>
                <a:ea typeface="メイリオ" panose="020B0604030504040204" pitchFamily="50" charset="-128"/>
              </a:rPr>
              <a:t>等</a:t>
            </a:r>
            <a:r>
              <a:rPr kumimoji="1" lang="ja-JP" altLang="en-US" sz="1200" u="sng" dirty="0">
                <a:latin typeface="メイリオ" panose="020B0604030504040204" pitchFamily="50" charset="-128"/>
                <a:ea typeface="メイリオ" panose="020B0604030504040204" pitchFamily="50" charset="-128"/>
              </a:rPr>
              <a:t>は含めません</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。なお、補助金を収入に含めた場合に適切な目標設定や評価が困難になると事業実施主体が判断する場合は、除外することができます。</a:t>
            </a:r>
            <a:endParaRPr kumimoji="1" lang="ja-JP" altLang="en-US" sz="1200" dirty="0">
              <a:latin typeface="メイリオ" panose="020B0604030504040204" pitchFamily="50" charset="-128"/>
              <a:ea typeface="メイリオ" panose="020B0604030504040204" pitchFamily="50" charset="-128"/>
            </a:endParaRPr>
          </a:p>
        </p:txBody>
      </p:sp>
      <p:cxnSp>
        <p:nvCxnSpPr>
          <p:cNvPr id="53" name="直線コネクタ 52">
            <a:extLst>
              <a:ext uri="{FF2B5EF4-FFF2-40B4-BE49-F238E27FC236}">
                <a16:creationId xmlns:a16="http://schemas.microsoft.com/office/drawing/2014/main" id="{09139BBE-2B76-4E54-A248-FAC3D61A8944}"/>
              </a:ext>
            </a:extLst>
          </p:cNvPr>
          <p:cNvCxnSpPr>
            <a:cxnSpLocks/>
          </p:cNvCxnSpPr>
          <p:nvPr/>
        </p:nvCxnSpPr>
        <p:spPr>
          <a:xfrm>
            <a:off x="670424" y="409589"/>
            <a:ext cx="8565146" cy="0"/>
          </a:xfrm>
          <a:prstGeom prst="line">
            <a:avLst/>
          </a:prstGeom>
          <a:ln w="60325"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8" name="四角形: 角を丸くする 57">
            <a:extLst>
              <a:ext uri="{FF2B5EF4-FFF2-40B4-BE49-F238E27FC236}">
                <a16:creationId xmlns:a16="http://schemas.microsoft.com/office/drawing/2014/main" id="{A52D1CBC-4AC5-42B1-BEA3-9E5612A7CC1B}"/>
              </a:ext>
            </a:extLst>
          </p:cNvPr>
          <p:cNvSpPr/>
          <p:nvPr/>
        </p:nvSpPr>
        <p:spPr>
          <a:xfrm>
            <a:off x="9527765" y="6481312"/>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en-US" altLang="ja-JP" sz="1400" dirty="0">
                <a:solidFill>
                  <a:schemeClr val="tx1"/>
                </a:solidFill>
                <a:latin typeface="メイリオ" panose="020B0604030504040204" pitchFamily="50" charset="-128"/>
                <a:ea typeface="メイリオ" panose="020B0604030504040204" pitchFamily="50" charset="-128"/>
              </a:rPr>
              <a:t>10</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271EA3BA-4BF7-7257-3FC6-AC1CCE726186}"/>
              </a:ext>
            </a:extLst>
          </p:cNvPr>
          <p:cNvSpPr/>
          <p:nvPr/>
        </p:nvSpPr>
        <p:spPr>
          <a:xfrm>
            <a:off x="111980" y="4162313"/>
            <a:ext cx="9775783" cy="25001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4295" tIns="37148" rIns="74295" bIns="37148"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indent="-158400">
              <a:defRPr/>
            </a:pPr>
            <a:r>
              <a:rPr kumimoji="1" lang="ja-JP" altLang="en-US" sz="1400" dirty="0">
                <a:solidFill>
                  <a:sysClr val="windowText" lastClr="000000"/>
                </a:solidFill>
                <a:latin typeface="メイリオ" panose="020B0604030504040204" pitchFamily="50" charset="-128"/>
                <a:ea typeface="メイリオ" panose="020B0604030504040204" pitchFamily="50" charset="-128"/>
              </a:rPr>
              <a:t>＜付加価値額の現状値について＞</a:t>
            </a:r>
            <a:endParaRPr kumimoji="1" lang="en-US" altLang="ja-JP" sz="1400" dirty="0">
              <a:solidFill>
                <a:sysClr val="windowText" lastClr="000000"/>
              </a:solidFill>
              <a:latin typeface="メイリオ" panose="020B0604030504040204" pitchFamily="50" charset="-128"/>
              <a:ea typeface="メイリオ" panose="020B0604030504040204" pitchFamily="50" charset="-128"/>
            </a:endParaRPr>
          </a:p>
          <a:p>
            <a:pPr lvl="0" indent="-158400">
              <a:defRPr/>
            </a:pPr>
            <a:endParaRPr kumimoji="1" lang="en-US" altLang="ja-JP" sz="700" dirty="0">
              <a:solidFill>
                <a:sysClr val="windowText" lastClr="000000"/>
              </a:solidFill>
              <a:latin typeface="メイリオ" panose="020B0604030504040204" pitchFamily="50" charset="-128"/>
              <a:ea typeface="メイリオ" panose="020B0604030504040204" pitchFamily="50" charset="-128"/>
            </a:endParaRPr>
          </a:p>
          <a:p>
            <a:pPr lvl="0" indent="-158400">
              <a:defRPr/>
            </a:pPr>
            <a:r>
              <a:rPr kumimoji="1" lang="ja-JP" altLang="en-US" sz="1200" dirty="0">
                <a:solidFill>
                  <a:sysClr val="windowText" lastClr="000000"/>
                </a:solidFill>
                <a:latin typeface="メイリオ" panose="020B0604030504040204" pitchFamily="50" charset="-128"/>
                <a:ea typeface="メイリオ" panose="020B0604030504040204" pitchFamily="50" charset="-128"/>
              </a:rPr>
              <a:t>〇　現状の付加価値額は、</a:t>
            </a:r>
            <a:r>
              <a:rPr kumimoji="1" lang="ja-JP" altLang="en-US" sz="1200" dirty="0">
                <a:solidFill>
                  <a:schemeClr val="tx1"/>
                </a:solidFill>
                <a:latin typeface="メイリオ" panose="020B0604030504040204" pitchFamily="50" charset="-128"/>
                <a:ea typeface="メイリオ" panose="020B0604030504040204" pitchFamily="50" charset="-128"/>
              </a:rPr>
              <a:t>令和５年度データで算出</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しますが</a:t>
            </a: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、令和５年度データがない場合は、令和４年度データを使うこととなります。その</a:t>
            </a:r>
            <a:endParaRPr lang="en-US" altLang="ja-JP"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endParaRPr>
          </a:p>
          <a:p>
            <a:pPr lvl="0" indent="-158400">
              <a:defRPr/>
            </a:pP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場合、目標年度までが４年間となることから、例えば目標年度の付加価値額の拡大率は、以下で算出します。</a:t>
            </a:r>
            <a:endParaRPr lang="en-US" altLang="ja-JP"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endParaRPr>
          </a:p>
          <a:p>
            <a:pPr lvl="0" indent="-158400">
              <a:defRPr/>
            </a:pPr>
            <a:endParaRPr lang="en-US" altLang="ja-JP" sz="7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endParaRPr>
          </a:p>
          <a:p>
            <a:pPr lvl="0" indent="-158400">
              <a:defRPr/>
            </a:pP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a:t>
            </a:r>
            <a:r>
              <a:rPr lang="ja-JP" altLang="en-US"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拡大率の補正値 ＝（</a:t>
            </a:r>
            <a:r>
              <a:rPr lang="ja-JP"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目標年度の付加価値額</a:t>
            </a:r>
            <a:r>
              <a:rPr lang="en-US"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a:t>
            </a:r>
            <a:r>
              <a:rPr lang="ja-JP"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a:t>
            </a:r>
            <a:r>
              <a:rPr lang="ja-JP" altLang="en-US"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令和４年度</a:t>
            </a:r>
            <a:r>
              <a:rPr lang="ja-JP"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の付加価値額</a:t>
            </a:r>
            <a:r>
              <a:rPr lang="ja-JP" altLang="en-US"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a:t>
            </a:r>
            <a:r>
              <a:rPr lang="ja-JP"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a:t>
            </a:r>
            <a:r>
              <a:rPr lang="ja-JP" altLang="en-US"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令和４年度</a:t>
            </a:r>
            <a:r>
              <a:rPr lang="ja-JP"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の付加価値</a:t>
            </a:r>
            <a:r>
              <a:rPr lang="ja-JP" altLang="en-US"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額 </a:t>
            </a:r>
            <a:r>
              <a:rPr lang="ja-JP"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a:t>
            </a:r>
            <a:r>
              <a:rPr lang="en-US"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100 </a:t>
            </a:r>
            <a:r>
              <a:rPr lang="ja-JP"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a:t>
            </a:r>
            <a:r>
              <a:rPr lang="en-US" altLang="ja-JP" sz="1200" u="sng" spc="-81" dirty="0">
                <a:solidFill>
                  <a:schemeClr val="tx1"/>
                </a:solidFill>
                <a:latin typeface="メイリオ" panose="020B0604030504040204" pitchFamily="50" charset="-128"/>
                <a:ea typeface="メイリオ" panose="020B0604030504040204" pitchFamily="50" charset="-128"/>
                <a:cs typeface="ＭＳ ゴシック" panose="020B0609070205080204" pitchFamily="49" charset="-128"/>
              </a:rPr>
              <a:t> </a:t>
            </a:r>
            <a:r>
              <a:rPr lang="ja-JP" altLang="en-US" sz="1200" u="sng" spc="-81" dirty="0">
                <a:solidFill>
                  <a:schemeClr val="tx1"/>
                </a:solidFill>
                <a:uFill>
                  <a:solidFill>
                    <a:schemeClr val="tx1"/>
                  </a:solidFill>
                </a:uFill>
                <a:latin typeface="メイリオ" panose="020B0604030504040204" pitchFamily="50" charset="-128"/>
                <a:ea typeface="メイリオ" panose="020B0604030504040204" pitchFamily="50" charset="-128"/>
                <a:cs typeface="ＭＳ ゴシック" panose="020B0609070205080204" pitchFamily="49" charset="-128"/>
              </a:rPr>
              <a:t>３</a:t>
            </a:r>
            <a:r>
              <a:rPr lang="en-US" altLang="ja-JP" sz="1200" u="sng" spc="-81" dirty="0">
                <a:solidFill>
                  <a:schemeClr val="tx1"/>
                </a:solidFill>
                <a:uFill>
                  <a:solidFill>
                    <a:schemeClr val="tx1"/>
                  </a:solidFill>
                </a:uFill>
                <a:latin typeface="メイリオ" panose="020B0604030504040204" pitchFamily="50" charset="-128"/>
                <a:ea typeface="メイリオ" panose="020B0604030504040204" pitchFamily="50" charset="-128"/>
                <a:cs typeface="ＭＳ ゴシック" panose="020B0609070205080204" pitchFamily="49" charset="-128"/>
              </a:rPr>
              <a:t>/</a:t>
            </a:r>
            <a:r>
              <a:rPr lang="ja-JP" altLang="en-US" sz="1200" u="sng" spc="-81" dirty="0">
                <a:solidFill>
                  <a:schemeClr val="tx1"/>
                </a:solidFill>
                <a:uFill>
                  <a:solidFill>
                    <a:schemeClr val="tx1"/>
                  </a:solidFill>
                </a:uFill>
                <a:latin typeface="メイリオ" panose="020B0604030504040204" pitchFamily="50" charset="-128"/>
                <a:ea typeface="メイリオ" panose="020B0604030504040204" pitchFamily="50" charset="-128"/>
                <a:cs typeface="ＭＳ ゴシック" panose="020B0609070205080204" pitchFamily="49" charset="-128"/>
              </a:rPr>
              <a:t>４</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lvl="0" indent="-158400">
              <a:defRPr/>
            </a:pPr>
            <a:endParaRPr kumimoji="1" lang="en-US" altLang="ja-JP" sz="800" dirty="0">
              <a:solidFill>
                <a:sysClr val="windowText" lastClr="000000"/>
              </a:solidFill>
              <a:latin typeface="メイリオ" panose="020B0604030504040204" pitchFamily="50" charset="-128"/>
              <a:ea typeface="メイリオ" panose="020B0604030504040204" pitchFamily="50" charset="-128"/>
            </a:endParaRPr>
          </a:p>
          <a:p>
            <a:pPr indent="-158400">
              <a:defRPr/>
            </a:pPr>
            <a:r>
              <a:rPr kumimoji="1" lang="ja-JP" altLang="en-US" sz="1200" spc="-81" dirty="0">
                <a:solidFill>
                  <a:sysClr val="windowText" lastClr="000000"/>
                </a:solidFill>
                <a:latin typeface="メイリオ" panose="020B0604030504040204" pitchFamily="50" charset="-128"/>
                <a:ea typeface="メイリオ" panose="020B0604030504040204" pitchFamily="50" charset="-128"/>
                <a:cs typeface="ＭＳ ゴシック" panose="020B0609070205080204" pitchFamily="49" charset="-128"/>
              </a:rPr>
              <a:t>〇　</a:t>
            </a:r>
            <a:r>
              <a:rPr kumimoji="1" lang="ja-JP" altLang="en-US" sz="1200" u="sng" spc="-81" dirty="0">
                <a:solidFill>
                  <a:sysClr val="windowText" lastClr="000000"/>
                </a:solidFill>
                <a:latin typeface="メイリオ" panose="020B0604030504040204" pitchFamily="50" charset="-128"/>
                <a:ea typeface="メイリオ" panose="020B0604030504040204" pitchFamily="50" charset="-128"/>
                <a:cs typeface="ＭＳ ゴシック" panose="020B0609070205080204" pitchFamily="49" charset="-128"/>
              </a:rPr>
              <a:t>現状の付加価値額</a:t>
            </a:r>
            <a:r>
              <a:rPr kumimoji="1" lang="ja-JP" altLang="en-US" sz="1200" spc="-81" dirty="0">
                <a:solidFill>
                  <a:sysClr val="windowText" lastClr="000000"/>
                </a:solidFill>
                <a:latin typeface="メイリオ" panose="020B0604030504040204" pitchFamily="50" charset="-128"/>
                <a:ea typeface="メイリオ" panose="020B0604030504040204" pitchFamily="50" charset="-128"/>
                <a:cs typeface="ＭＳ ゴシック" panose="020B0609070205080204" pitchFamily="49" charset="-128"/>
              </a:rPr>
              <a:t>が、</a:t>
            </a: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収量変動や新型コロナウイルス感染症の影響、自然災害等による影響で</a:t>
            </a:r>
            <a:r>
              <a:rPr lang="ja-JP" altLang="en-US"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大幅に（２割以上）変動</a:t>
            </a: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していると認められる場</a:t>
            </a:r>
            <a:endParaRPr lang="en-US" altLang="ja-JP"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endParaRPr>
          </a:p>
          <a:p>
            <a:pPr indent="-158400">
              <a:defRPr/>
            </a:pP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合は、補正（農産物価格・収量を標準値に置き換える等）します。</a:t>
            </a:r>
            <a:endParaRPr lang="en-US" altLang="ja-JP"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endParaRPr>
          </a:p>
          <a:p>
            <a:pPr indent="-158400">
              <a:defRPr/>
            </a:pPr>
            <a:endParaRPr lang="en-US" altLang="ja-JP" sz="8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endParaRPr>
          </a:p>
          <a:p>
            <a:pPr indent="-158400">
              <a:defRPr/>
            </a:pPr>
            <a:r>
              <a:rPr kumimoji="1" lang="ja-JP" altLang="en-US" sz="1200" dirty="0">
                <a:solidFill>
                  <a:sysClr val="windowText" lastClr="000000"/>
                </a:solidFill>
                <a:latin typeface="メイリオ" panose="020B0604030504040204" pitchFamily="50" charset="-128"/>
                <a:ea typeface="メイリオ" panose="020B0604030504040204" pitchFamily="50" charset="-128"/>
              </a:rPr>
              <a:t>〇</a:t>
            </a: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令和６年の自然災害による被害（被災証明書により被害が証明できるものに限る。）により、当該被害の額が反映される会計年度の付加価値額</a:t>
            </a:r>
            <a:endParaRPr lang="en-US" altLang="ja-JP"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endParaRPr>
          </a:p>
          <a:p>
            <a:pPr indent="-158400">
              <a:defRPr/>
            </a:pP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が、令和５年度データに基づく現状の付加価値額より大幅に減少すると認められる場合は、減収額等を証する資料等に基づき、減少額の２割を限</a:t>
            </a:r>
            <a:endParaRPr lang="en-US" altLang="ja-JP"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endParaRPr>
          </a:p>
          <a:p>
            <a:pPr indent="-158400">
              <a:defRPr/>
            </a:pP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度に令和５年度データに基づく現状の付加価値額から減じた額とすることができます。</a:t>
            </a:r>
            <a:endParaRPr kumimoji="1"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41917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9640" y="880696"/>
            <a:ext cx="6480000" cy="4005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1" name="直線コネクタ 20"/>
          <p:cNvCxnSpPr>
            <a:cxnSpLocks/>
          </p:cNvCxnSpPr>
          <p:nvPr/>
        </p:nvCxnSpPr>
        <p:spPr>
          <a:xfrm>
            <a:off x="2519553" y="2566887"/>
            <a:ext cx="4603493" cy="0"/>
          </a:xfrm>
          <a:prstGeom prst="line">
            <a:avLst/>
          </a:prstGeom>
          <a:ln w="25400">
            <a:solidFill>
              <a:srgbClr val="008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B8D6D77A-997F-5F04-7A2C-4FDE2F8D080A}"/>
              </a:ext>
            </a:extLst>
          </p:cNvPr>
          <p:cNvGrpSpPr/>
          <p:nvPr/>
        </p:nvGrpSpPr>
        <p:grpSpPr>
          <a:xfrm>
            <a:off x="4717255" y="2946400"/>
            <a:ext cx="2414481" cy="1713255"/>
            <a:chOff x="4613342" y="2932274"/>
            <a:chExt cx="2376000" cy="3869670"/>
          </a:xfrm>
        </p:grpSpPr>
        <p:cxnSp>
          <p:nvCxnSpPr>
            <p:cNvPr id="22" name="直線コネクタ 21"/>
            <p:cNvCxnSpPr>
              <a:cxnSpLocks/>
            </p:cNvCxnSpPr>
            <p:nvPr/>
          </p:nvCxnSpPr>
          <p:spPr>
            <a:xfrm>
              <a:off x="4613342" y="6774047"/>
              <a:ext cx="2180608" cy="0"/>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a:cxnSpLocks/>
            </p:cNvCxnSpPr>
            <p:nvPr/>
          </p:nvCxnSpPr>
          <p:spPr>
            <a:xfrm flipV="1">
              <a:off x="6798064" y="2932274"/>
              <a:ext cx="0" cy="3869670"/>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cxnSpLocks/>
            </p:cNvCxnSpPr>
            <p:nvPr/>
          </p:nvCxnSpPr>
          <p:spPr>
            <a:xfrm>
              <a:off x="6793950" y="2957623"/>
              <a:ext cx="195392" cy="0"/>
            </a:xfrm>
            <a:prstGeom prst="line">
              <a:avLst/>
            </a:prstGeom>
            <a:ln w="25400">
              <a:solidFill>
                <a:srgbClr val="0033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graphicFrame>
        <p:nvGraphicFramePr>
          <p:cNvPr id="8" name="表 7"/>
          <p:cNvGraphicFramePr>
            <a:graphicFrameLocks noGrp="1"/>
          </p:cNvGraphicFramePr>
          <p:nvPr>
            <p:extLst>
              <p:ext uri="{D42A27DB-BD31-4B8C-83A1-F6EECF244321}">
                <p14:modId xmlns:p14="http://schemas.microsoft.com/office/powerpoint/2010/main" val="961907129"/>
              </p:ext>
            </p:extLst>
          </p:nvPr>
        </p:nvGraphicFramePr>
        <p:xfrm>
          <a:off x="7123046" y="2371018"/>
          <a:ext cx="2520000" cy="1090791"/>
        </p:xfrm>
        <a:graphic>
          <a:graphicData uri="http://schemas.openxmlformats.org/drawingml/2006/table">
            <a:tbl>
              <a:tblPr/>
              <a:tblGrid>
                <a:gridCol w="468784">
                  <a:extLst>
                    <a:ext uri="{9D8B030D-6E8A-4147-A177-3AD203B41FA5}">
                      <a16:colId xmlns:a16="http://schemas.microsoft.com/office/drawing/2014/main" val="20000"/>
                    </a:ext>
                  </a:extLst>
                </a:gridCol>
                <a:gridCol w="936104">
                  <a:extLst>
                    <a:ext uri="{9D8B030D-6E8A-4147-A177-3AD203B41FA5}">
                      <a16:colId xmlns:a16="http://schemas.microsoft.com/office/drawing/2014/main" val="20001"/>
                    </a:ext>
                  </a:extLst>
                </a:gridCol>
                <a:gridCol w="1115112">
                  <a:extLst>
                    <a:ext uri="{9D8B030D-6E8A-4147-A177-3AD203B41FA5}">
                      <a16:colId xmlns:a16="http://schemas.microsoft.com/office/drawing/2014/main" val="20002"/>
                    </a:ext>
                  </a:extLst>
                </a:gridCol>
              </a:tblGrid>
              <a:tr h="363597">
                <a:tc>
                  <a:txBody>
                    <a:bodyPr/>
                    <a:lstStyle/>
                    <a:p>
                      <a:pPr algn="ctr" fontAlgn="ctr"/>
                      <a:r>
                        <a:rPr lang="en-US" sz="1200" b="0" i="0" u="none" strike="noStrike" dirty="0">
                          <a:effectLst/>
                          <a:latin typeface="Meiryo UI" panose="020B0604030504040204" pitchFamily="50" charset="-128"/>
                          <a:ea typeface="Meiryo UI" panose="020B0604030504040204" pitchFamily="50" charset="-128"/>
                        </a:rPr>
                        <a:t>（Ａ）</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収入総額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fontAlgn="ctr"/>
                      <a:r>
                        <a:rPr lang="en-US" altLang="ja-JP" sz="1200" b="0" i="0" u="none" strike="noStrike" dirty="0">
                          <a:effectLst/>
                          <a:latin typeface="Meiryo UI" panose="020B0604030504040204" pitchFamily="50" charset="-128"/>
                          <a:ea typeface="Meiryo UI" panose="020B0604030504040204" pitchFamily="50" charset="-128"/>
                        </a:rPr>
                        <a:t>26,803,000</a:t>
                      </a:r>
                      <a:r>
                        <a:rPr lang="ja-JP" altLang="en-US" sz="1200" b="0" i="0" u="none" strike="noStrike" dirty="0">
                          <a:effectLst/>
                          <a:latin typeface="Meiryo UI" panose="020B0604030504040204" pitchFamily="50" charset="-128"/>
                          <a:ea typeface="Meiryo UI" panose="020B0604030504040204" pitchFamily="50" charset="-128"/>
                        </a:rPr>
                        <a:t>円　</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0000"/>
                  </a:ext>
                </a:extLst>
              </a:tr>
              <a:tr h="363597">
                <a:tc>
                  <a:txBody>
                    <a:bodyPr/>
                    <a:lstStyle/>
                    <a:p>
                      <a:pPr algn="ctr" fontAlgn="ctr"/>
                      <a:r>
                        <a:rPr lang="en-US" sz="1200" b="0" i="0" u="none" strike="noStrike" dirty="0">
                          <a:effectLst/>
                          <a:latin typeface="Meiryo UI" panose="020B0604030504040204" pitchFamily="50" charset="-128"/>
                          <a:ea typeface="Meiryo UI" panose="020B0604030504040204" pitchFamily="50" charset="-128"/>
                        </a:rPr>
                        <a:t>（Ｂ）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DEE8"/>
                    </a:solid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費用総額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DEE8"/>
                    </a:solidFill>
                  </a:tcPr>
                </a:tc>
                <a:tc>
                  <a:txBody>
                    <a:bodyPr/>
                    <a:lstStyle/>
                    <a:p>
                      <a:pPr algn="ctr" fontAlgn="ctr"/>
                      <a:r>
                        <a:rPr lang="en-US" altLang="ja-JP" sz="1200" b="0" i="0" u="none" strike="noStrike" dirty="0">
                          <a:effectLst/>
                          <a:latin typeface="Meiryo UI" panose="020B0604030504040204" pitchFamily="50" charset="-128"/>
                          <a:ea typeface="Meiryo UI" panose="020B0604030504040204" pitchFamily="50" charset="-128"/>
                        </a:rPr>
                        <a:t>16,824,000</a:t>
                      </a:r>
                      <a:r>
                        <a:rPr lang="ja-JP" altLang="en-US" sz="1200" b="0" i="0" u="none" strike="noStrike" dirty="0">
                          <a:effectLst/>
                          <a:latin typeface="Meiryo UI" panose="020B0604030504040204" pitchFamily="50" charset="-128"/>
                          <a:ea typeface="Meiryo UI" panose="020B0604030504040204" pitchFamily="50" charset="-128"/>
                        </a:rPr>
                        <a:t>円</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DEE8"/>
                    </a:solidFill>
                  </a:tcPr>
                </a:tc>
                <a:extLst>
                  <a:ext uri="{0D108BD9-81ED-4DB2-BD59-A6C34878D82A}">
                    <a16:rowId xmlns:a16="http://schemas.microsoft.com/office/drawing/2014/main" val="10001"/>
                  </a:ext>
                </a:extLst>
              </a:tr>
              <a:tr h="363597">
                <a:tc>
                  <a:txBody>
                    <a:bodyPr/>
                    <a:lstStyle/>
                    <a:p>
                      <a:pPr algn="ctr" fontAlgn="ctr"/>
                      <a:r>
                        <a:rPr lang="en-US" sz="1200" b="0" i="0" u="none" strike="noStrike" dirty="0">
                          <a:effectLst/>
                          <a:latin typeface="Meiryo UI" panose="020B0604030504040204" pitchFamily="50" charset="-128"/>
                          <a:ea typeface="Meiryo UI" panose="020B0604030504040204" pitchFamily="50" charset="-128"/>
                        </a:rPr>
                        <a:t>（Ｃ）</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人件費</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a:t>
                      </a:r>
                      <a:r>
                        <a:rPr lang="en-US" altLang="ja-JP" sz="1200" b="0" i="0" u="none" strike="noStrike" dirty="0">
                          <a:effectLst/>
                          <a:latin typeface="Meiryo UI" panose="020B0604030504040204" pitchFamily="50" charset="-128"/>
                          <a:ea typeface="Meiryo UI" panose="020B0604030504040204" pitchFamily="50" charset="-128"/>
                        </a:rPr>
                        <a:t>365,000</a:t>
                      </a:r>
                      <a:r>
                        <a:rPr lang="ja-JP" altLang="en-US" sz="1200" b="0" i="0" u="none" strike="noStrike" dirty="0">
                          <a:effectLst/>
                          <a:latin typeface="Meiryo UI" panose="020B0604030504040204" pitchFamily="50" charset="-128"/>
                          <a:ea typeface="Meiryo UI" panose="020B0604030504040204" pitchFamily="50" charset="-128"/>
                        </a:rPr>
                        <a:t>円</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extLst>
                  <a:ext uri="{0D108BD9-81ED-4DB2-BD59-A6C34878D82A}">
                    <a16:rowId xmlns:a16="http://schemas.microsoft.com/office/drawing/2014/main" val="10002"/>
                  </a:ext>
                </a:extLst>
              </a:tr>
            </a:tbl>
          </a:graphicData>
        </a:graphic>
      </p:graphicFrame>
      <p:sp>
        <p:nvSpPr>
          <p:cNvPr id="37" name="下矢印 36"/>
          <p:cNvSpPr/>
          <p:nvPr/>
        </p:nvSpPr>
        <p:spPr bwMode="auto">
          <a:xfrm>
            <a:off x="7879862" y="4147169"/>
            <a:ext cx="1069196" cy="379963"/>
          </a:xfrm>
          <a:prstGeom prst="downArrow">
            <a:avLst/>
          </a:prstGeom>
          <a:gradFill>
            <a:gsLst>
              <a:gs pos="100000">
                <a:schemeClr val="accent1">
                  <a:satMod val="110000"/>
                  <a:lumMod val="100000"/>
                  <a:shade val="100000"/>
                </a:schemeClr>
              </a:gs>
              <a:gs pos="100000">
                <a:schemeClr val="accent1">
                  <a:lumMod val="99000"/>
                  <a:satMod val="120000"/>
                  <a:shade val="78000"/>
                </a:schemeClr>
              </a:gs>
            </a:gsLst>
          </a:gradFill>
          <a:effectLst/>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ja-JP" altLang="en-US">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7147063" y="5028880"/>
            <a:ext cx="2683917" cy="1154162"/>
          </a:xfrm>
          <a:prstGeom prst="rect">
            <a:avLst/>
          </a:prstGeom>
          <a:noFill/>
        </p:spPr>
        <p:txBody>
          <a:bodyPr wrap="square" rtlCol="0">
            <a:spAutoFit/>
          </a:bodyPr>
          <a:lstStyle/>
          <a:p>
            <a:r>
              <a:rPr lang="en-US" altLang="ja-JP" sz="1400" b="1" dirty="0">
                <a:latin typeface="メイリオ" panose="020B0604030504040204" pitchFamily="50" charset="-128"/>
                <a:ea typeface="メイリオ" panose="020B0604030504040204" pitchFamily="50" charset="-128"/>
              </a:rPr>
              <a:t>  A - B + C  </a:t>
            </a:r>
          </a:p>
          <a:p>
            <a:pPr>
              <a:spcBef>
                <a:spcPts val="600"/>
              </a:spcBef>
            </a:pP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 26,803,000</a:t>
            </a: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- 16,824,000</a:t>
            </a:r>
          </a:p>
          <a:p>
            <a:pPr>
              <a:spcBef>
                <a:spcPts val="600"/>
              </a:spcBef>
            </a:pP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 365,000</a:t>
            </a:r>
            <a:r>
              <a:rPr lang="ja-JP" altLang="en-US" sz="1200" dirty="0">
                <a:latin typeface="メイリオ" panose="020B0604030504040204" pitchFamily="50" charset="-128"/>
                <a:ea typeface="メイリオ" panose="020B0604030504040204" pitchFamily="50" charset="-128"/>
              </a:rPr>
              <a:t> </a:t>
            </a:r>
            <a:endParaRPr lang="en-US" altLang="ja-JP" sz="1200" dirty="0">
              <a:latin typeface="メイリオ" panose="020B0604030504040204" pitchFamily="50" charset="-128"/>
              <a:ea typeface="メイリオ" panose="020B0604030504040204" pitchFamily="50" charset="-128"/>
            </a:endParaRPr>
          </a:p>
          <a:p>
            <a:pPr>
              <a:spcBef>
                <a:spcPts val="600"/>
              </a:spcBef>
            </a:pPr>
            <a:r>
              <a:rPr lang="en-US" altLang="ja-JP" sz="1200" dirty="0">
                <a:latin typeface="メイリオ" panose="020B0604030504040204" pitchFamily="50" charset="-128"/>
                <a:ea typeface="メイリオ" panose="020B0604030504040204" pitchFamily="50" charset="-128"/>
              </a:rPr>
              <a:t>   = </a:t>
            </a:r>
            <a:r>
              <a:rPr lang="en-US" altLang="ja-JP" sz="1600" b="1" u="sng" dirty="0">
                <a:latin typeface="メイリオ" panose="020B0604030504040204" pitchFamily="50" charset="-128"/>
                <a:ea typeface="メイリオ" panose="020B0604030504040204" pitchFamily="50" charset="-128"/>
              </a:rPr>
              <a:t>10,344,000 </a:t>
            </a:r>
            <a:r>
              <a:rPr lang="ja-JP" altLang="en-US" sz="1600" b="1" u="sng" dirty="0">
                <a:latin typeface="メイリオ" panose="020B0604030504040204" pitchFamily="50" charset="-128"/>
                <a:ea typeface="メイリオ" panose="020B0604030504040204" pitchFamily="50" charset="-128"/>
              </a:rPr>
              <a:t>円</a:t>
            </a:r>
          </a:p>
        </p:txBody>
      </p:sp>
      <p:sp>
        <p:nvSpPr>
          <p:cNvPr id="40" name="角丸四角形 39"/>
          <p:cNvSpPr/>
          <p:nvPr/>
        </p:nvSpPr>
        <p:spPr bwMode="auto">
          <a:xfrm>
            <a:off x="7131737" y="4795392"/>
            <a:ext cx="2556000" cy="1422528"/>
          </a:xfrm>
          <a:prstGeom prst="roundRect">
            <a:avLst>
              <a:gd name="adj" fmla="val 4013"/>
            </a:avLst>
          </a:prstGeom>
          <a:noFill/>
          <a:ln w="28575">
            <a:solidFill>
              <a:schemeClr val="accent1">
                <a:lumMod val="75000"/>
              </a:schemeClr>
            </a:solidFill>
          </a:ln>
        </p:spPr>
        <p:style>
          <a:lnRef idx="2">
            <a:schemeClr val="dk1"/>
          </a:lnRef>
          <a:fillRef idx="1">
            <a:schemeClr val="lt1"/>
          </a:fillRef>
          <a:effectRef idx="0">
            <a:schemeClr val="dk1"/>
          </a:effectRef>
          <a:fontRef idx="minor">
            <a:schemeClr val="dk1"/>
          </a:fontRef>
        </p:style>
        <p:txBody>
          <a:bodyPr vert="eaVert" lIns="68415" tIns="34208" rIns="68415" bIns="34208" anchor="ctr"/>
          <a:lstStyle/>
          <a:p>
            <a:pPr algn="ctr" defTabSz="957816">
              <a:defRPr/>
            </a:pPr>
            <a:endParaRPr lang="ja-JP" altLang="en-US" dirty="0">
              <a:solidFill>
                <a:srgbClr val="FF0000"/>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endParaRPr>
          </a:p>
        </p:txBody>
      </p:sp>
      <p:sp>
        <p:nvSpPr>
          <p:cNvPr id="41" name="角丸四角形 40"/>
          <p:cNvSpPr/>
          <p:nvPr/>
        </p:nvSpPr>
        <p:spPr>
          <a:xfrm>
            <a:off x="7725737" y="4647308"/>
            <a:ext cx="1368000" cy="292100"/>
          </a:xfrm>
          <a:prstGeom prst="roundRect">
            <a:avLst>
              <a:gd name="adj" fmla="val 0"/>
            </a:avLst>
          </a:prstGeom>
          <a:solidFill>
            <a:srgbClr val="00B050"/>
          </a:solidFill>
          <a:ln>
            <a:solidFill>
              <a:srgbClr val="00B050"/>
            </a:solidFill>
          </a:ln>
        </p:spPr>
        <p:style>
          <a:lnRef idx="2">
            <a:schemeClr val="dk1"/>
          </a:lnRef>
          <a:fillRef idx="1">
            <a:schemeClr val="lt1"/>
          </a:fillRef>
          <a:effectRef idx="0">
            <a:schemeClr val="dk1"/>
          </a:effectRef>
          <a:fontRef idx="minor">
            <a:schemeClr val="dk1"/>
          </a:fontRef>
        </p:style>
        <p:txBody>
          <a:bodyPr lIns="95782" tIns="47891" rIns="95782" bIns="47891" anchor="ctr"/>
          <a:lstStyle/>
          <a:p>
            <a:pPr algn="ctr" defTabSz="957816">
              <a:defRPr/>
            </a:pPr>
            <a:r>
              <a:rPr lang="ja-JP" altLang="en-US" sz="1400" b="1" dirty="0">
                <a:solidFill>
                  <a:schemeClr val="bg1"/>
                </a:solidFill>
                <a:latin typeface="メイリオ" panose="020B0604030504040204" pitchFamily="50" charset="-128"/>
                <a:ea typeface="メイリオ" panose="020B0604030504040204" pitchFamily="50" charset="-128"/>
              </a:rPr>
              <a:t>付加価値額</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grpSp>
        <p:nvGrpSpPr>
          <p:cNvPr id="4" name="グループ化 3">
            <a:extLst>
              <a:ext uri="{FF2B5EF4-FFF2-40B4-BE49-F238E27FC236}">
                <a16:creationId xmlns:a16="http://schemas.microsoft.com/office/drawing/2014/main" id="{CFD36265-ACCD-4C73-7F97-535578AF2CC4}"/>
              </a:ext>
            </a:extLst>
          </p:cNvPr>
          <p:cNvGrpSpPr/>
          <p:nvPr/>
        </p:nvGrpSpPr>
        <p:grpSpPr>
          <a:xfrm flipV="1">
            <a:off x="4717256" y="2109415"/>
            <a:ext cx="2405790" cy="1182897"/>
            <a:chOff x="4637334" y="3386738"/>
            <a:chExt cx="2490415" cy="437330"/>
          </a:xfrm>
        </p:grpSpPr>
        <p:cxnSp>
          <p:nvCxnSpPr>
            <p:cNvPr id="29" name="直線コネクタ 28"/>
            <p:cNvCxnSpPr>
              <a:cxnSpLocks/>
            </p:cNvCxnSpPr>
            <p:nvPr/>
          </p:nvCxnSpPr>
          <p:spPr>
            <a:xfrm flipV="1">
              <a:off x="6832540" y="3389672"/>
              <a:ext cx="295209" cy="0"/>
            </a:xfrm>
            <a:prstGeom prst="line">
              <a:avLst/>
            </a:prstGeom>
            <a:ln w="25400">
              <a:solidFill>
                <a:srgbClr val="FF996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01117FB1-6AD6-429A-8303-856A9BA63297}"/>
                </a:ext>
              </a:extLst>
            </p:cNvPr>
            <p:cNvCxnSpPr>
              <a:cxnSpLocks/>
            </p:cNvCxnSpPr>
            <p:nvPr/>
          </p:nvCxnSpPr>
          <p:spPr>
            <a:xfrm flipV="1">
              <a:off x="6832540" y="3386738"/>
              <a:ext cx="0" cy="437330"/>
            </a:xfrm>
            <a:prstGeom prst="line">
              <a:avLst/>
            </a:prstGeom>
            <a:ln w="25400">
              <a:solidFill>
                <a:srgbClr val="FF9966"/>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B41F5B19-7970-437A-9A9B-719C9CE18174}"/>
                </a:ext>
              </a:extLst>
            </p:cNvPr>
            <p:cNvCxnSpPr>
              <a:cxnSpLocks/>
            </p:cNvCxnSpPr>
            <p:nvPr/>
          </p:nvCxnSpPr>
          <p:spPr>
            <a:xfrm flipV="1">
              <a:off x="4637334" y="3821720"/>
              <a:ext cx="2195206" cy="0"/>
            </a:xfrm>
            <a:prstGeom prst="line">
              <a:avLst/>
            </a:prstGeom>
            <a:ln w="25400">
              <a:solidFill>
                <a:srgbClr val="FF9966"/>
              </a:solidFill>
            </a:ln>
          </p:spPr>
          <p:style>
            <a:lnRef idx="1">
              <a:schemeClr val="accent1"/>
            </a:lnRef>
            <a:fillRef idx="0">
              <a:schemeClr val="accent1"/>
            </a:fillRef>
            <a:effectRef idx="0">
              <a:schemeClr val="accent1"/>
            </a:effectRef>
            <a:fontRef idx="minor">
              <a:schemeClr val="tx1"/>
            </a:fontRef>
          </p:style>
        </p:cxnSp>
      </p:grpSp>
      <p:sp>
        <p:nvSpPr>
          <p:cNvPr id="33" name="テキスト ボックス 32">
            <a:extLst>
              <a:ext uri="{FF2B5EF4-FFF2-40B4-BE49-F238E27FC236}">
                <a16:creationId xmlns:a16="http://schemas.microsoft.com/office/drawing/2014/main" id="{D2E41B49-FC37-4EB8-B1A0-97D29BA87254}"/>
              </a:ext>
            </a:extLst>
          </p:cNvPr>
          <p:cNvSpPr txBox="1"/>
          <p:nvPr/>
        </p:nvSpPr>
        <p:spPr>
          <a:xfrm>
            <a:off x="7000076" y="3590166"/>
            <a:ext cx="2956258" cy="461665"/>
          </a:xfrm>
          <a:prstGeom prst="rect">
            <a:avLst/>
          </a:prstGeom>
          <a:noFill/>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　収入総額に雑収入のうち</a:t>
            </a:r>
            <a:r>
              <a:rPr kumimoji="1" lang="ja-JP" altLang="en-US" sz="1200" u="sng" dirty="0">
                <a:latin typeface="メイリオ" panose="020B0604030504040204" pitchFamily="50" charset="-128"/>
                <a:ea typeface="メイリオ" panose="020B0604030504040204" pitchFamily="50" charset="-128"/>
              </a:rPr>
              <a:t>農業外収</a:t>
            </a:r>
            <a:endParaRPr kumimoji="1" lang="en-US" altLang="ja-JP" sz="1200" u="sng"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a:t>
            </a:r>
            <a:r>
              <a:rPr kumimoji="1" lang="ja-JP" altLang="en-US" sz="1200" u="sng" dirty="0">
                <a:latin typeface="メイリオ" panose="020B0604030504040204" pitchFamily="50" charset="-128"/>
                <a:ea typeface="メイリオ" panose="020B0604030504040204" pitchFamily="50" charset="-128"/>
              </a:rPr>
              <a:t>入は含めない</a:t>
            </a:r>
            <a:r>
              <a:rPr kumimoji="1" lang="ja-JP" altLang="en-US" sz="1200" dirty="0">
                <a:latin typeface="メイリオ" panose="020B0604030504040204" pitchFamily="50" charset="-128"/>
                <a:ea typeface="メイリオ" panose="020B0604030504040204" pitchFamily="50" charset="-128"/>
              </a:rPr>
              <a:t>（補助金収入は含む。）。</a:t>
            </a:r>
            <a:endParaRPr kumimoji="1" lang="en-US" altLang="ja-JP" sz="1200" dirty="0">
              <a:latin typeface="メイリオ" panose="020B0604030504040204" pitchFamily="50" charset="-128"/>
              <a:ea typeface="メイリオ" panose="020B0604030504040204" pitchFamily="50" charset="-128"/>
            </a:endParaRPr>
          </a:p>
        </p:txBody>
      </p:sp>
      <p:sp>
        <p:nvSpPr>
          <p:cNvPr id="31" name="テキスト ボックス 30">
            <a:extLst>
              <a:ext uri="{FF2B5EF4-FFF2-40B4-BE49-F238E27FC236}">
                <a16:creationId xmlns:a16="http://schemas.microsoft.com/office/drawing/2014/main" id="{7A0DB855-7BF6-4EA5-8689-C0A6BA29C9DA}"/>
              </a:ext>
            </a:extLst>
          </p:cNvPr>
          <p:cNvSpPr txBox="1"/>
          <p:nvPr/>
        </p:nvSpPr>
        <p:spPr>
          <a:xfrm>
            <a:off x="1250504" y="217249"/>
            <a:ext cx="7410520" cy="334313"/>
          </a:xfrm>
          <a:prstGeom prst="rect">
            <a:avLst/>
          </a:prstGeom>
          <a:solidFill>
            <a:schemeClr val="accent5">
              <a:lumMod val="40000"/>
              <a:lumOff val="60000"/>
            </a:schemeClr>
          </a:solidFill>
          <a:ln>
            <a:solidFill>
              <a:schemeClr val="tx1"/>
            </a:solidFill>
          </a:ln>
        </p:spPr>
        <p:txBody>
          <a:bodyPr wrap="square" tIns="72000">
            <a:spAutoFit/>
          </a:bodyPr>
          <a:lstStyle/>
          <a:p>
            <a:pPr algn="ctr">
              <a:defRPr/>
            </a:pPr>
            <a:r>
              <a:rPr lang="ja-JP" altLang="en-US" sz="1400" dirty="0">
                <a:latin typeface="メイリオ" panose="020B0604030504040204" pitchFamily="50" charset="-128"/>
                <a:ea typeface="メイリオ" panose="020B0604030504040204" pitchFamily="50" charset="-128"/>
              </a:rPr>
              <a:t>青色申告決算書（損益計算書）からの付加価値額の算出方法（例）</a:t>
            </a:r>
            <a:r>
              <a:rPr lang="ja-JP" altLang="en-US" sz="1400" dirty="0">
                <a:solidFill>
                  <a:schemeClr val="tx1"/>
                </a:solidFill>
                <a:latin typeface="メイリオ" panose="020B0604030504040204" pitchFamily="50" charset="-128"/>
                <a:ea typeface="メイリオ" panose="020B0604030504040204" pitchFamily="50" charset="-128"/>
              </a:rPr>
              <a:t>（個人の場合）</a:t>
            </a:r>
            <a:endParaRPr lang="ja-JP" altLang="en-US" sz="1400" dirty="0">
              <a:latin typeface="メイリオ" panose="020B0604030504040204" pitchFamily="50" charset="-128"/>
              <a:ea typeface="メイリオ" panose="020B0604030504040204" pitchFamily="50" charset="-128"/>
            </a:endParaRPr>
          </a:p>
        </p:txBody>
      </p:sp>
      <p:sp>
        <p:nvSpPr>
          <p:cNvPr id="32" name="四角形: 角を丸くする 31">
            <a:extLst>
              <a:ext uri="{FF2B5EF4-FFF2-40B4-BE49-F238E27FC236}">
                <a16:creationId xmlns:a16="http://schemas.microsoft.com/office/drawing/2014/main" id="{0A7D6ED4-0956-465A-B087-DD573B644EAD}"/>
              </a:ext>
            </a:extLst>
          </p:cNvPr>
          <p:cNvSpPr/>
          <p:nvPr/>
        </p:nvSpPr>
        <p:spPr>
          <a:xfrm>
            <a:off x="9526948" y="6478948"/>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en-US" altLang="ja-JP" sz="1400" dirty="0">
                <a:solidFill>
                  <a:schemeClr val="tx1"/>
                </a:solidFill>
                <a:latin typeface="メイリオ" panose="020B0604030504040204" pitchFamily="50" charset="-128"/>
                <a:ea typeface="メイリオ" panose="020B0604030504040204" pitchFamily="50" charset="-128"/>
              </a:rPr>
              <a:t>11</a:t>
            </a: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44" name="正方形/長方形 43">
            <a:extLst>
              <a:ext uri="{FF2B5EF4-FFF2-40B4-BE49-F238E27FC236}">
                <a16:creationId xmlns:a16="http://schemas.microsoft.com/office/drawing/2014/main" id="{B1E6C40A-4447-B0AC-EFE7-9BB3BEA718D8}"/>
              </a:ext>
            </a:extLst>
          </p:cNvPr>
          <p:cNvSpPr/>
          <p:nvPr/>
        </p:nvSpPr>
        <p:spPr>
          <a:xfrm>
            <a:off x="352487" y="5082550"/>
            <a:ext cx="6580692" cy="461665"/>
          </a:xfrm>
          <a:prstGeom prst="rect">
            <a:avLst/>
          </a:prstGeom>
          <a:noFill/>
        </p:spPr>
        <p:txBody>
          <a:bodyPr wrap="square">
            <a:spAutoFit/>
          </a:bodyPr>
          <a:lstStyle/>
          <a:p>
            <a:pPr>
              <a:tabLst>
                <a:tab pos="173038" algn="l"/>
              </a:tabLst>
              <a:defRPr/>
            </a:pPr>
            <a:r>
              <a:rPr lang="en-US" altLang="ja-JP" sz="1200" dirty="0">
                <a:solidFill>
                  <a:prstClr val="black"/>
                </a:solidFill>
                <a:latin typeface="メイリオ" panose="020B0604030504040204" pitchFamily="50" charset="-128"/>
                <a:ea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rPr>
              <a:t>　青色申告をしていない場合は、帳簿や伝票等を用いて、青色申告決算書に該当する科目</a:t>
            </a:r>
            <a:endParaRPr lang="en-US" altLang="ja-JP" sz="1200" dirty="0">
              <a:solidFill>
                <a:prstClr val="black"/>
              </a:solidFill>
              <a:latin typeface="メイリオ" panose="020B0604030504040204" pitchFamily="50" charset="-128"/>
              <a:ea typeface="メイリオ" panose="020B0604030504040204" pitchFamily="50" charset="-128"/>
            </a:endParaRPr>
          </a:p>
          <a:p>
            <a:pPr>
              <a:tabLst>
                <a:tab pos="173038" algn="l"/>
              </a:tabLst>
              <a:defRPr/>
            </a:pPr>
            <a:r>
              <a:rPr lang="ja-JP" altLang="en-US" sz="1200" dirty="0">
                <a:solidFill>
                  <a:prstClr val="black"/>
                </a:solidFill>
                <a:latin typeface="メイリオ" panose="020B0604030504040204" pitchFamily="50" charset="-128"/>
                <a:ea typeface="メイリオ" panose="020B0604030504040204" pitchFamily="50" charset="-128"/>
              </a:rPr>
              <a:t>　の金額を求め、算出する。</a:t>
            </a:r>
            <a:endParaRPr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242015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1851BB08-40EF-4676-ABF0-529615B9476B}"/>
              </a:ext>
            </a:extLst>
          </p:cNvPr>
          <p:cNvPicPr>
            <a:picLocks noChangeAspect="1"/>
          </p:cNvPicPr>
          <p:nvPr/>
        </p:nvPicPr>
        <p:blipFill>
          <a:blip r:embed="rId3"/>
          <a:stretch>
            <a:fillRect/>
          </a:stretch>
        </p:blipFill>
        <p:spPr>
          <a:xfrm>
            <a:off x="335856" y="725663"/>
            <a:ext cx="6480000" cy="5989115"/>
          </a:xfrm>
          <a:prstGeom prst="rect">
            <a:avLst/>
          </a:prstGeom>
        </p:spPr>
      </p:pic>
      <p:cxnSp>
        <p:nvCxnSpPr>
          <p:cNvPr id="24" name="直線コネクタ 23"/>
          <p:cNvCxnSpPr>
            <a:cxnSpLocks/>
          </p:cNvCxnSpPr>
          <p:nvPr/>
        </p:nvCxnSpPr>
        <p:spPr>
          <a:xfrm>
            <a:off x="7011628" y="2441201"/>
            <a:ext cx="173126" cy="0"/>
          </a:xfrm>
          <a:prstGeom prst="line">
            <a:avLst/>
          </a:prstGeom>
          <a:ln w="2540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a:cxnSpLocks/>
          </p:cNvCxnSpPr>
          <p:nvPr/>
        </p:nvCxnSpPr>
        <p:spPr>
          <a:xfrm>
            <a:off x="6926895" y="2827340"/>
            <a:ext cx="257540" cy="0"/>
          </a:xfrm>
          <a:prstGeom prst="straightConnector1">
            <a:avLst/>
          </a:prstGeom>
          <a:ln w="25400">
            <a:solidFill>
              <a:srgbClr val="FF996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7184435" y="5021020"/>
            <a:ext cx="2595701" cy="1154162"/>
          </a:xfrm>
          <a:prstGeom prst="rect">
            <a:avLst/>
          </a:prstGeom>
          <a:noFill/>
        </p:spPr>
        <p:txBody>
          <a:bodyPr wrap="square" rtlCol="0">
            <a:spAutoFit/>
          </a:bodyPr>
          <a:lstStyle/>
          <a:p>
            <a:r>
              <a:rPr lang="en-US" altLang="ja-JP" sz="1400" b="1" dirty="0">
                <a:latin typeface="メイリオ" panose="020B0604030504040204" pitchFamily="50" charset="-128"/>
                <a:ea typeface="メイリオ" panose="020B0604030504040204" pitchFamily="50" charset="-128"/>
              </a:rPr>
              <a:t> A - B + C  </a:t>
            </a:r>
          </a:p>
          <a:p>
            <a:pPr>
              <a:spcBef>
                <a:spcPts val="600"/>
              </a:spcBef>
            </a:pP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117,945,000</a:t>
            </a: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 111,889,000</a:t>
            </a:r>
            <a:r>
              <a:rPr lang="ja-JP" altLang="en-US" sz="1200" dirty="0">
                <a:latin typeface="メイリオ" panose="020B0604030504040204" pitchFamily="50" charset="-128"/>
                <a:ea typeface="メイリオ" panose="020B0604030504040204" pitchFamily="50" charset="-128"/>
              </a:rPr>
              <a:t> </a:t>
            </a:r>
            <a:endParaRPr lang="en-US" altLang="ja-JP" sz="1200" dirty="0">
              <a:latin typeface="メイリオ" panose="020B0604030504040204" pitchFamily="50" charset="-128"/>
              <a:ea typeface="メイリオ" panose="020B0604030504040204" pitchFamily="50" charset="-128"/>
            </a:endParaRPr>
          </a:p>
          <a:p>
            <a:pPr>
              <a:spcBef>
                <a:spcPts val="600"/>
              </a:spcBef>
            </a:pPr>
            <a:r>
              <a:rPr lang="ja-JP" altLang="en-US" sz="1200" dirty="0">
                <a:latin typeface="メイリオ" panose="020B0604030504040204" pitchFamily="50" charset="-128"/>
                <a:ea typeface="メイリオ" panose="020B0604030504040204" pitchFamily="50" charset="-128"/>
              </a:rPr>
              <a:t>　  ＋ </a:t>
            </a:r>
            <a:r>
              <a:rPr lang="en-US" altLang="ja-JP" sz="1200" dirty="0">
                <a:latin typeface="メイリオ" panose="020B0604030504040204" pitchFamily="50" charset="-128"/>
                <a:ea typeface="メイリオ" panose="020B0604030504040204" pitchFamily="50" charset="-128"/>
              </a:rPr>
              <a:t>22,702,600</a:t>
            </a:r>
          </a:p>
          <a:p>
            <a:pPr>
              <a:spcBef>
                <a:spcPts val="600"/>
              </a:spcBef>
            </a:pP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a:t>
            </a:r>
            <a:r>
              <a:rPr lang="en-US" altLang="ja-JP" sz="1600" b="1" u="sng" dirty="0">
                <a:latin typeface="メイリオ" panose="020B0604030504040204" pitchFamily="50" charset="-128"/>
                <a:ea typeface="メイリオ" panose="020B0604030504040204" pitchFamily="50" charset="-128"/>
              </a:rPr>
              <a:t>28,758,600</a:t>
            </a:r>
            <a:r>
              <a:rPr lang="ja-JP" altLang="en-US" sz="1600" b="1" u="sng" dirty="0">
                <a:latin typeface="メイリオ" panose="020B0604030504040204" pitchFamily="50" charset="-128"/>
                <a:ea typeface="メイリオ" panose="020B0604030504040204" pitchFamily="50" charset="-128"/>
              </a:rPr>
              <a:t>円</a:t>
            </a:r>
          </a:p>
        </p:txBody>
      </p:sp>
      <p:sp>
        <p:nvSpPr>
          <p:cNvPr id="40" name="角丸四角形 39"/>
          <p:cNvSpPr/>
          <p:nvPr/>
        </p:nvSpPr>
        <p:spPr bwMode="auto">
          <a:xfrm>
            <a:off x="7134171" y="4804995"/>
            <a:ext cx="2624860" cy="1443403"/>
          </a:xfrm>
          <a:prstGeom prst="roundRect">
            <a:avLst>
              <a:gd name="adj" fmla="val 4013"/>
            </a:avLst>
          </a:prstGeom>
          <a:noFill/>
          <a:ln w="28575">
            <a:solidFill>
              <a:schemeClr val="accent1">
                <a:lumMod val="75000"/>
              </a:schemeClr>
            </a:solidFill>
          </a:ln>
        </p:spPr>
        <p:style>
          <a:lnRef idx="2">
            <a:schemeClr val="dk1"/>
          </a:lnRef>
          <a:fillRef idx="1">
            <a:schemeClr val="lt1"/>
          </a:fillRef>
          <a:effectRef idx="0">
            <a:schemeClr val="dk1"/>
          </a:effectRef>
          <a:fontRef idx="minor">
            <a:schemeClr val="dk1"/>
          </a:fontRef>
        </p:style>
        <p:txBody>
          <a:bodyPr vert="eaVert" lIns="68415" tIns="34208" rIns="68415" bIns="34208" anchor="ctr"/>
          <a:lstStyle/>
          <a:p>
            <a:pPr algn="ctr" defTabSz="957816">
              <a:defRPr/>
            </a:pPr>
            <a:endParaRPr lang="ja-JP" altLang="en-US" dirty="0">
              <a:solidFill>
                <a:srgbClr val="FF0000"/>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endParaRPr>
          </a:p>
        </p:txBody>
      </p:sp>
      <p:sp>
        <p:nvSpPr>
          <p:cNvPr id="41" name="角丸四角形 40"/>
          <p:cNvSpPr/>
          <p:nvPr/>
        </p:nvSpPr>
        <p:spPr>
          <a:xfrm>
            <a:off x="7717584" y="4664542"/>
            <a:ext cx="1368000" cy="292100"/>
          </a:xfrm>
          <a:prstGeom prst="roundRect">
            <a:avLst>
              <a:gd name="adj" fmla="val 0"/>
            </a:avLst>
          </a:prstGeom>
          <a:solidFill>
            <a:srgbClr val="00B050"/>
          </a:solidFill>
          <a:ln>
            <a:solidFill>
              <a:srgbClr val="00B050"/>
            </a:solidFill>
          </a:ln>
        </p:spPr>
        <p:style>
          <a:lnRef idx="2">
            <a:schemeClr val="dk1"/>
          </a:lnRef>
          <a:fillRef idx="1">
            <a:schemeClr val="lt1"/>
          </a:fillRef>
          <a:effectRef idx="0">
            <a:schemeClr val="dk1"/>
          </a:effectRef>
          <a:fontRef idx="minor">
            <a:schemeClr val="dk1"/>
          </a:fontRef>
        </p:style>
        <p:txBody>
          <a:bodyPr lIns="95782" tIns="47891" rIns="95782" bIns="47891" anchor="ctr"/>
          <a:lstStyle/>
          <a:p>
            <a:pPr algn="ctr" defTabSz="957816">
              <a:defRPr/>
            </a:pPr>
            <a:r>
              <a:rPr lang="ja-JP" altLang="en-US" sz="1400" b="1" dirty="0">
                <a:solidFill>
                  <a:schemeClr val="bg1"/>
                </a:solidFill>
                <a:latin typeface="メイリオ" panose="020B0604030504040204" pitchFamily="50" charset="-128"/>
                <a:ea typeface="メイリオ" panose="020B0604030504040204" pitchFamily="50" charset="-128"/>
              </a:rPr>
              <a:t>付加価値額</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30" name="右大かっこ 29">
            <a:extLst>
              <a:ext uri="{FF2B5EF4-FFF2-40B4-BE49-F238E27FC236}">
                <a16:creationId xmlns:a16="http://schemas.microsoft.com/office/drawing/2014/main" id="{92B964C4-1A01-4907-9E62-908A354C57CC}"/>
              </a:ext>
            </a:extLst>
          </p:cNvPr>
          <p:cNvSpPr/>
          <p:nvPr/>
        </p:nvSpPr>
        <p:spPr>
          <a:xfrm>
            <a:off x="6143675" y="5191284"/>
            <a:ext cx="77709" cy="907750"/>
          </a:xfrm>
          <a:prstGeom prst="rightBracket">
            <a:avLst>
              <a:gd name="adj" fmla="val 126819"/>
            </a:avLst>
          </a:prstGeom>
          <a:ln w="25400">
            <a:solidFill>
              <a:srgbClr val="FF996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cxnSp>
        <p:nvCxnSpPr>
          <p:cNvPr id="36" name="直線コネクタ 35">
            <a:extLst>
              <a:ext uri="{FF2B5EF4-FFF2-40B4-BE49-F238E27FC236}">
                <a16:creationId xmlns:a16="http://schemas.microsoft.com/office/drawing/2014/main" id="{D427B600-9465-433C-B4B2-E3C8BE2363BA}"/>
              </a:ext>
            </a:extLst>
          </p:cNvPr>
          <p:cNvCxnSpPr>
            <a:cxnSpLocks/>
          </p:cNvCxnSpPr>
          <p:nvPr/>
        </p:nvCxnSpPr>
        <p:spPr>
          <a:xfrm>
            <a:off x="6221384" y="5636749"/>
            <a:ext cx="708054" cy="0"/>
          </a:xfrm>
          <a:prstGeom prst="line">
            <a:avLst/>
          </a:prstGeom>
          <a:ln w="25400">
            <a:solidFill>
              <a:srgbClr val="FF9966"/>
            </a:solidFill>
          </a:ln>
        </p:spPr>
        <p:style>
          <a:lnRef idx="1">
            <a:schemeClr val="accent1"/>
          </a:lnRef>
          <a:fillRef idx="0">
            <a:schemeClr val="accent1"/>
          </a:fillRef>
          <a:effectRef idx="0">
            <a:schemeClr val="accent1"/>
          </a:effectRef>
          <a:fontRef idx="minor">
            <a:schemeClr val="tx1"/>
          </a:fontRef>
        </p:style>
      </p:cxnSp>
      <p:cxnSp>
        <p:nvCxnSpPr>
          <p:cNvPr id="144" name="直線コネクタ 143">
            <a:extLst>
              <a:ext uri="{FF2B5EF4-FFF2-40B4-BE49-F238E27FC236}">
                <a16:creationId xmlns:a16="http://schemas.microsoft.com/office/drawing/2014/main" id="{3FDB67A7-A72E-4A32-8BAD-949D9B7B30EF}"/>
              </a:ext>
            </a:extLst>
          </p:cNvPr>
          <p:cNvCxnSpPr>
            <a:cxnSpLocks/>
          </p:cNvCxnSpPr>
          <p:nvPr/>
        </p:nvCxnSpPr>
        <p:spPr>
          <a:xfrm>
            <a:off x="3725693" y="4345755"/>
            <a:ext cx="3285935" cy="0"/>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a:extLst>
              <a:ext uri="{FF2B5EF4-FFF2-40B4-BE49-F238E27FC236}">
                <a16:creationId xmlns:a16="http://schemas.microsoft.com/office/drawing/2014/main" id="{AB4A47C2-05F5-4394-81BD-8364E37060DC}"/>
              </a:ext>
            </a:extLst>
          </p:cNvPr>
          <p:cNvCxnSpPr>
            <a:cxnSpLocks/>
          </p:cNvCxnSpPr>
          <p:nvPr/>
        </p:nvCxnSpPr>
        <p:spPr>
          <a:xfrm flipV="1">
            <a:off x="7011628" y="2429296"/>
            <a:ext cx="0" cy="1916459"/>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sp>
        <p:nvSpPr>
          <p:cNvPr id="39" name="右大かっこ 38">
            <a:extLst>
              <a:ext uri="{FF2B5EF4-FFF2-40B4-BE49-F238E27FC236}">
                <a16:creationId xmlns:a16="http://schemas.microsoft.com/office/drawing/2014/main" id="{A210B277-ACAE-48EC-B8B4-1B1269BBADF1}"/>
              </a:ext>
            </a:extLst>
          </p:cNvPr>
          <p:cNvSpPr/>
          <p:nvPr/>
        </p:nvSpPr>
        <p:spPr>
          <a:xfrm>
            <a:off x="3601868" y="4031256"/>
            <a:ext cx="123825" cy="602653"/>
          </a:xfrm>
          <a:prstGeom prst="rightBracket">
            <a:avLst>
              <a:gd name="adj" fmla="val 0"/>
            </a:avLst>
          </a:prstGeom>
          <a:ln w="2540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cxnSp>
        <p:nvCxnSpPr>
          <p:cNvPr id="50" name="直線コネクタ 49">
            <a:extLst>
              <a:ext uri="{FF2B5EF4-FFF2-40B4-BE49-F238E27FC236}">
                <a16:creationId xmlns:a16="http://schemas.microsoft.com/office/drawing/2014/main" id="{8092CCF6-8381-4D09-92E8-7FF394928B42}"/>
              </a:ext>
            </a:extLst>
          </p:cNvPr>
          <p:cNvCxnSpPr>
            <a:cxnSpLocks/>
          </p:cNvCxnSpPr>
          <p:nvPr/>
        </p:nvCxnSpPr>
        <p:spPr>
          <a:xfrm>
            <a:off x="6775016" y="3670422"/>
            <a:ext cx="151879" cy="0"/>
          </a:xfrm>
          <a:prstGeom prst="line">
            <a:avLst/>
          </a:prstGeom>
          <a:ln w="25400">
            <a:solidFill>
              <a:srgbClr val="FF9966"/>
            </a:solidFill>
          </a:ln>
        </p:spPr>
        <p:style>
          <a:lnRef idx="1">
            <a:schemeClr val="accent1"/>
          </a:lnRef>
          <a:fillRef idx="0">
            <a:schemeClr val="accent1"/>
          </a:fillRef>
          <a:effectRef idx="0">
            <a:schemeClr val="accent1"/>
          </a:effectRef>
          <a:fontRef idx="minor">
            <a:schemeClr val="tx1"/>
          </a:fontRef>
        </p:style>
      </p:cxnSp>
      <p:cxnSp>
        <p:nvCxnSpPr>
          <p:cNvPr id="114" name="直線コネクタ 113">
            <a:extLst>
              <a:ext uri="{FF2B5EF4-FFF2-40B4-BE49-F238E27FC236}">
                <a16:creationId xmlns:a16="http://schemas.microsoft.com/office/drawing/2014/main" id="{B465DA4A-D286-423D-B45E-5D1C70E77D8D}"/>
              </a:ext>
            </a:extLst>
          </p:cNvPr>
          <p:cNvCxnSpPr>
            <a:cxnSpLocks/>
          </p:cNvCxnSpPr>
          <p:nvPr/>
        </p:nvCxnSpPr>
        <p:spPr>
          <a:xfrm>
            <a:off x="6926895" y="2814637"/>
            <a:ext cx="0" cy="2838450"/>
          </a:xfrm>
          <a:prstGeom prst="line">
            <a:avLst/>
          </a:prstGeom>
          <a:ln w="25400">
            <a:solidFill>
              <a:srgbClr val="FF9966"/>
            </a:solidFill>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4F8141E6-1273-456C-A05F-58B024D9AF2B}"/>
              </a:ext>
            </a:extLst>
          </p:cNvPr>
          <p:cNvSpPr txBox="1"/>
          <p:nvPr/>
        </p:nvSpPr>
        <p:spPr>
          <a:xfrm>
            <a:off x="335854" y="5533542"/>
            <a:ext cx="3307646" cy="215444"/>
          </a:xfrm>
          <a:prstGeom prst="rect">
            <a:avLst/>
          </a:prstGeom>
          <a:solidFill>
            <a:srgbClr val="92D050"/>
          </a:solidFill>
        </p:spPr>
        <p:txBody>
          <a:bodyPr wrap="square" lIns="108000" rtlCol="0">
            <a:spAutoFit/>
          </a:bodyPr>
          <a:lstStyle/>
          <a:p>
            <a:r>
              <a:rPr kumimoji="1" lang="ja-JP" altLang="en-US" sz="800" dirty="0">
                <a:latin typeface="メイリオ" panose="020B0604030504040204" pitchFamily="50" charset="-128"/>
                <a:ea typeface="メイリオ" panose="020B0604030504040204" pitchFamily="50" charset="-128"/>
              </a:rPr>
              <a:t> 雑収入（うち補助金）　 </a:t>
            </a:r>
            <a:r>
              <a:rPr kumimoji="1" lang="en-US" altLang="ja-JP" sz="800" dirty="0">
                <a:latin typeface="メイリオ" panose="020B0604030504040204" pitchFamily="50" charset="-128"/>
                <a:ea typeface="メイリオ" panose="020B0604030504040204" pitchFamily="50" charset="-128"/>
              </a:rPr>
              <a:t>1,540,000(1,000,000)</a:t>
            </a:r>
            <a:endParaRPr kumimoji="1" lang="ja-JP" altLang="en-US" sz="800" dirty="0">
              <a:latin typeface="メイリオ" panose="020B0604030504040204" pitchFamily="50" charset="-128"/>
              <a:ea typeface="メイリオ" panose="020B0604030504040204" pitchFamily="50" charset="-128"/>
            </a:endParaRPr>
          </a:p>
        </p:txBody>
      </p:sp>
      <p:sp>
        <p:nvSpPr>
          <p:cNvPr id="33" name="テキスト ボックス 32">
            <a:extLst>
              <a:ext uri="{FF2B5EF4-FFF2-40B4-BE49-F238E27FC236}">
                <a16:creationId xmlns:a16="http://schemas.microsoft.com/office/drawing/2014/main" id="{B28BBC4C-73E9-491A-97FA-AD591D64A6B0}"/>
              </a:ext>
            </a:extLst>
          </p:cNvPr>
          <p:cNvSpPr txBox="1"/>
          <p:nvPr/>
        </p:nvSpPr>
        <p:spPr>
          <a:xfrm>
            <a:off x="335854" y="1955554"/>
            <a:ext cx="3307646" cy="215444"/>
          </a:xfrm>
          <a:prstGeom prst="rect">
            <a:avLst/>
          </a:prstGeom>
          <a:solidFill>
            <a:srgbClr val="92D050"/>
          </a:solidFill>
        </p:spPr>
        <p:txBody>
          <a:bodyPr wrap="square" rtlCol="0">
            <a:spAutoFit/>
          </a:bodyPr>
          <a:lstStyle/>
          <a:p>
            <a:r>
              <a:rPr kumimoji="1" lang="ja-JP" altLang="en-US" sz="800" dirty="0">
                <a:latin typeface="メイリオ" panose="020B0604030504040204" pitchFamily="50" charset="-128"/>
                <a:ea typeface="メイリオ" panose="020B0604030504040204" pitchFamily="50" charset="-128"/>
              </a:rPr>
              <a:t>　　　　売上高合計　　　　　　　　　　　　　　</a:t>
            </a:r>
            <a:r>
              <a:rPr kumimoji="1" lang="en-US" altLang="ja-JP" sz="800" dirty="0">
                <a:latin typeface="メイリオ" panose="020B0604030504040204" pitchFamily="50" charset="-128"/>
                <a:ea typeface="メイリオ" panose="020B0604030504040204" pitchFamily="50" charset="-128"/>
              </a:rPr>
              <a:t>116,945,000</a:t>
            </a:r>
            <a:endParaRPr kumimoji="1" lang="ja-JP" altLang="en-US" sz="800" dirty="0">
              <a:latin typeface="メイリオ" panose="020B0604030504040204" pitchFamily="50" charset="-128"/>
              <a:ea typeface="メイリオ" panose="020B0604030504040204" pitchFamily="50" charset="-128"/>
            </a:endParaRPr>
          </a:p>
        </p:txBody>
      </p:sp>
      <p:sp>
        <p:nvSpPr>
          <p:cNvPr id="31" name="テキスト ボックス 30">
            <a:extLst>
              <a:ext uri="{FF2B5EF4-FFF2-40B4-BE49-F238E27FC236}">
                <a16:creationId xmlns:a16="http://schemas.microsoft.com/office/drawing/2014/main" id="{E03287D7-522F-4EAC-BB6B-0EED613D20FC}"/>
              </a:ext>
            </a:extLst>
          </p:cNvPr>
          <p:cNvSpPr txBox="1"/>
          <p:nvPr/>
        </p:nvSpPr>
        <p:spPr>
          <a:xfrm>
            <a:off x="182566" y="222703"/>
            <a:ext cx="9540868" cy="334313"/>
          </a:xfrm>
          <a:prstGeom prst="rect">
            <a:avLst/>
          </a:prstGeom>
          <a:solidFill>
            <a:schemeClr val="accent5">
              <a:lumMod val="40000"/>
              <a:lumOff val="60000"/>
            </a:schemeClr>
          </a:solidFill>
          <a:ln>
            <a:solidFill>
              <a:schemeClr val="tx1"/>
            </a:solidFill>
          </a:ln>
        </p:spPr>
        <p:txBody>
          <a:bodyPr wrap="square" tIns="72000">
            <a:spAutoFit/>
          </a:bodyPr>
          <a:lstStyle/>
          <a:p>
            <a:pPr algn="ctr">
              <a:defRPr/>
            </a:pPr>
            <a:r>
              <a:rPr lang="ja-JP" altLang="en-US" sz="1400" dirty="0">
                <a:latin typeface="メイリオ" panose="020B0604030504040204" pitchFamily="50" charset="-128"/>
                <a:ea typeface="メイリオ" panose="020B0604030504040204" pitchFamily="50" charset="-128"/>
              </a:rPr>
              <a:t>損益計算書・製造原価報告書・販売費及び一般管理費内訳書からの付加価値額の算出方法（例）</a:t>
            </a:r>
            <a:r>
              <a:rPr lang="ja-JP" altLang="en-US" sz="1400" dirty="0">
                <a:solidFill>
                  <a:schemeClr val="tx1"/>
                </a:solidFill>
                <a:latin typeface="メイリオ" panose="020B0604030504040204" pitchFamily="50" charset="-128"/>
                <a:ea typeface="メイリオ" panose="020B0604030504040204" pitchFamily="50" charset="-128"/>
              </a:rPr>
              <a:t> （法人の場合）</a:t>
            </a:r>
            <a:endParaRPr lang="ja-JP" altLang="en-US" sz="1400" dirty="0">
              <a:latin typeface="メイリオ" panose="020B0604030504040204" pitchFamily="50" charset="-128"/>
              <a:ea typeface="メイリオ" panose="020B0604030504040204" pitchFamily="50" charset="-128"/>
            </a:endParaRPr>
          </a:p>
        </p:txBody>
      </p:sp>
      <p:sp>
        <p:nvSpPr>
          <p:cNvPr id="35" name="四角形: 角を丸くする 34">
            <a:extLst>
              <a:ext uri="{FF2B5EF4-FFF2-40B4-BE49-F238E27FC236}">
                <a16:creationId xmlns:a16="http://schemas.microsoft.com/office/drawing/2014/main" id="{76B6AF52-74C0-4291-BF51-EE606F09D87B}"/>
              </a:ext>
            </a:extLst>
          </p:cNvPr>
          <p:cNvSpPr/>
          <p:nvPr/>
        </p:nvSpPr>
        <p:spPr>
          <a:xfrm>
            <a:off x="9524768" y="6479639"/>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en-US" altLang="ja-JP" sz="1400" dirty="0">
                <a:solidFill>
                  <a:schemeClr val="tx1"/>
                </a:solidFill>
                <a:latin typeface="メイリオ" panose="020B0604030504040204" pitchFamily="50" charset="-128"/>
                <a:ea typeface="メイリオ" panose="020B0604030504040204" pitchFamily="50" charset="-128"/>
              </a:rPr>
              <a:t>12</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49" name="テキスト ボックス 148">
            <a:extLst>
              <a:ext uri="{FF2B5EF4-FFF2-40B4-BE49-F238E27FC236}">
                <a16:creationId xmlns:a16="http://schemas.microsoft.com/office/drawing/2014/main" id="{CB7E6E9E-1A8A-4B6B-B0F6-D867AB9AA3B2}"/>
              </a:ext>
            </a:extLst>
          </p:cNvPr>
          <p:cNvSpPr txBox="1"/>
          <p:nvPr/>
        </p:nvSpPr>
        <p:spPr>
          <a:xfrm>
            <a:off x="7077041" y="3105077"/>
            <a:ext cx="2852694" cy="969496"/>
          </a:xfrm>
          <a:prstGeom prst="wedgeRectCallout">
            <a:avLst>
              <a:gd name="adj1" fmla="val -21502"/>
              <a:gd name="adj2" fmla="val 50146"/>
            </a:avLst>
          </a:prstGeom>
          <a:noFill/>
          <a:ln w="19050">
            <a:noFill/>
            <a:prstDash val="sysDot"/>
          </a:ln>
        </p:spPr>
        <p:txBody>
          <a:bodyPr wrap="square" bIns="0"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　収入総額には農業外収入は含めな</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い。ただし、</a:t>
            </a:r>
            <a:r>
              <a:rPr kumimoji="1" lang="ja-JP" altLang="en-US" sz="1200" u="sng" dirty="0">
                <a:latin typeface="メイリオ" panose="020B0604030504040204" pitchFamily="50" charset="-128"/>
                <a:ea typeface="メイリオ" panose="020B0604030504040204" pitchFamily="50" charset="-128"/>
              </a:rPr>
              <a:t>補助金収入は収入総額</a:t>
            </a:r>
            <a:endParaRPr kumimoji="1" lang="en-US" altLang="ja-JP" sz="1200" u="sng"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a:t>
            </a:r>
            <a:r>
              <a:rPr kumimoji="1" lang="ja-JP" altLang="en-US" sz="1200" u="sng" dirty="0">
                <a:latin typeface="メイリオ" panose="020B0604030504040204" pitchFamily="50" charset="-128"/>
                <a:ea typeface="メイリオ" panose="020B0604030504040204" pitchFamily="50" charset="-128"/>
              </a:rPr>
              <a:t>に含める</a:t>
            </a:r>
            <a:r>
              <a:rPr kumimoji="1" lang="ja-JP" altLang="en-US" sz="1200" dirty="0">
                <a:latin typeface="メイリオ" panose="020B0604030504040204" pitchFamily="50" charset="-128"/>
                <a:ea typeface="メイリオ" panose="020B0604030504040204" pitchFamily="50" charset="-128"/>
              </a:rPr>
              <a:t>ことから、営業外収益に補</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助金収入が計上されている場合は、</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収入総額に含める。</a:t>
            </a:r>
            <a:endParaRPr kumimoji="1" lang="en-US" altLang="ja-JP" sz="1200" dirty="0">
              <a:latin typeface="メイリオ" panose="020B0604030504040204" pitchFamily="50" charset="-128"/>
              <a:ea typeface="メイリオ" panose="020B0604030504040204" pitchFamily="50" charset="-128"/>
            </a:endParaRPr>
          </a:p>
        </p:txBody>
      </p:sp>
      <p:graphicFrame>
        <p:nvGraphicFramePr>
          <p:cNvPr id="2" name="表 1">
            <a:extLst>
              <a:ext uri="{FF2B5EF4-FFF2-40B4-BE49-F238E27FC236}">
                <a16:creationId xmlns:a16="http://schemas.microsoft.com/office/drawing/2014/main" id="{B54FEBBB-82CB-924D-2244-E804C97DE94C}"/>
              </a:ext>
            </a:extLst>
          </p:cNvPr>
          <p:cNvGraphicFramePr>
            <a:graphicFrameLocks noGrp="1"/>
          </p:cNvGraphicFramePr>
          <p:nvPr>
            <p:extLst>
              <p:ext uri="{D42A27DB-BD31-4B8C-83A1-F6EECF244321}">
                <p14:modId xmlns:p14="http://schemas.microsoft.com/office/powerpoint/2010/main" val="1622420049"/>
              </p:ext>
            </p:extLst>
          </p:nvPr>
        </p:nvGraphicFramePr>
        <p:xfrm>
          <a:off x="7191521" y="1864208"/>
          <a:ext cx="2597999" cy="1149225"/>
        </p:xfrm>
        <a:graphic>
          <a:graphicData uri="http://schemas.openxmlformats.org/drawingml/2006/table">
            <a:tbl>
              <a:tblPr/>
              <a:tblGrid>
                <a:gridCol w="483294">
                  <a:extLst>
                    <a:ext uri="{9D8B030D-6E8A-4147-A177-3AD203B41FA5}">
                      <a16:colId xmlns:a16="http://schemas.microsoft.com/office/drawing/2014/main" val="20000"/>
                    </a:ext>
                  </a:extLst>
                </a:gridCol>
                <a:gridCol w="965078">
                  <a:extLst>
                    <a:ext uri="{9D8B030D-6E8A-4147-A177-3AD203B41FA5}">
                      <a16:colId xmlns:a16="http://schemas.microsoft.com/office/drawing/2014/main" val="20001"/>
                    </a:ext>
                  </a:extLst>
                </a:gridCol>
                <a:gridCol w="1149627">
                  <a:extLst>
                    <a:ext uri="{9D8B030D-6E8A-4147-A177-3AD203B41FA5}">
                      <a16:colId xmlns:a16="http://schemas.microsoft.com/office/drawing/2014/main" val="20002"/>
                    </a:ext>
                  </a:extLst>
                </a:gridCol>
              </a:tblGrid>
              <a:tr h="383075">
                <a:tc>
                  <a:txBody>
                    <a:bodyPr/>
                    <a:lstStyle/>
                    <a:p>
                      <a:pPr algn="ctr" fontAlgn="ctr"/>
                      <a:r>
                        <a:rPr lang="en-US" sz="1200" b="0" i="0" u="none" strike="noStrike" dirty="0">
                          <a:effectLst/>
                          <a:latin typeface="Meiryo UI" panose="020B0604030504040204" pitchFamily="50" charset="-128"/>
                          <a:ea typeface="Meiryo UI" panose="020B0604030504040204" pitchFamily="50" charset="-128"/>
                        </a:rPr>
                        <a:t>（Ａ）</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収入総額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fontAlgn="ctr"/>
                      <a:r>
                        <a:rPr lang="en-US" altLang="ja-JP" sz="1200" b="0" i="0" u="none" strike="noStrike" dirty="0">
                          <a:effectLst/>
                          <a:latin typeface="Meiryo UI" panose="020B0604030504040204" pitchFamily="50" charset="-128"/>
                          <a:ea typeface="Meiryo UI" panose="020B0604030504040204" pitchFamily="50" charset="-128"/>
                        </a:rPr>
                        <a:t>117,945,000</a:t>
                      </a:r>
                      <a:r>
                        <a:rPr lang="ja-JP" altLang="en-US" sz="1200" b="0" i="0" u="none" strike="noStrike" dirty="0">
                          <a:effectLst/>
                          <a:latin typeface="Meiryo UI" panose="020B0604030504040204" pitchFamily="50" charset="-128"/>
                          <a:ea typeface="Meiryo UI" panose="020B0604030504040204" pitchFamily="50" charset="-128"/>
                        </a:rPr>
                        <a:t>円　</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0000"/>
                  </a:ext>
                </a:extLst>
              </a:tr>
              <a:tr h="383075">
                <a:tc>
                  <a:txBody>
                    <a:bodyPr/>
                    <a:lstStyle/>
                    <a:p>
                      <a:pPr algn="ctr" fontAlgn="ctr"/>
                      <a:r>
                        <a:rPr lang="en-US" sz="1200" b="0" i="0" u="none" strike="noStrike" dirty="0">
                          <a:effectLst/>
                          <a:latin typeface="Meiryo UI" panose="020B0604030504040204" pitchFamily="50" charset="-128"/>
                          <a:ea typeface="Meiryo UI" panose="020B0604030504040204" pitchFamily="50" charset="-128"/>
                        </a:rPr>
                        <a:t>（Ｂ）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DEE8"/>
                    </a:solid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費用総額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DEE8"/>
                    </a:solidFill>
                  </a:tcPr>
                </a:tc>
                <a:tc>
                  <a:txBody>
                    <a:bodyPr/>
                    <a:lstStyle/>
                    <a:p>
                      <a:pPr algn="ctr" fontAlgn="ctr"/>
                      <a:r>
                        <a:rPr lang="en-US" altLang="ja-JP" sz="1200" b="0" i="0" u="none" strike="noStrike" dirty="0">
                          <a:effectLst/>
                          <a:latin typeface="Meiryo UI" panose="020B0604030504040204" pitchFamily="50" charset="-128"/>
                          <a:ea typeface="Meiryo UI" panose="020B0604030504040204" pitchFamily="50" charset="-128"/>
                        </a:rPr>
                        <a:t>111,889,000</a:t>
                      </a:r>
                      <a:r>
                        <a:rPr lang="ja-JP" altLang="en-US" sz="1200" b="0" i="0" u="none" strike="noStrike" dirty="0">
                          <a:effectLst/>
                          <a:latin typeface="Meiryo UI" panose="020B0604030504040204" pitchFamily="50" charset="-128"/>
                          <a:ea typeface="Meiryo UI" panose="020B0604030504040204" pitchFamily="50" charset="-128"/>
                        </a:rPr>
                        <a:t>円</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DEE8"/>
                    </a:solidFill>
                  </a:tcPr>
                </a:tc>
                <a:extLst>
                  <a:ext uri="{0D108BD9-81ED-4DB2-BD59-A6C34878D82A}">
                    <a16:rowId xmlns:a16="http://schemas.microsoft.com/office/drawing/2014/main" val="10001"/>
                  </a:ext>
                </a:extLst>
              </a:tr>
              <a:tr h="383075">
                <a:tc>
                  <a:txBody>
                    <a:bodyPr/>
                    <a:lstStyle/>
                    <a:p>
                      <a:pPr algn="ctr" fontAlgn="ctr"/>
                      <a:r>
                        <a:rPr lang="en-US" sz="1200" b="0" i="0" u="none" strike="noStrike" dirty="0">
                          <a:effectLst/>
                          <a:latin typeface="Meiryo UI" panose="020B0604030504040204" pitchFamily="50" charset="-128"/>
                          <a:ea typeface="Meiryo UI" panose="020B0604030504040204" pitchFamily="50" charset="-128"/>
                        </a:rPr>
                        <a:t>（Ｃ）</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人件費</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ctr" fontAlgn="ctr"/>
                      <a:r>
                        <a:rPr lang="ja-JP" altLang="en-US" sz="1200" b="0" i="0" u="none" strike="noStrike" dirty="0">
                          <a:effectLst/>
                          <a:latin typeface="Meiryo UI" panose="020B0604030504040204" pitchFamily="50" charset="-128"/>
                          <a:ea typeface="Meiryo UI" panose="020B0604030504040204" pitchFamily="50" charset="-128"/>
                        </a:rPr>
                        <a:t>　</a:t>
                      </a:r>
                      <a:r>
                        <a:rPr lang="en-US" altLang="ja-JP" sz="1200" b="0" i="0" u="none" strike="noStrike" dirty="0">
                          <a:effectLst/>
                          <a:latin typeface="Meiryo UI" panose="020B0604030504040204" pitchFamily="50" charset="-128"/>
                          <a:ea typeface="Meiryo UI" panose="020B0604030504040204" pitchFamily="50" charset="-128"/>
                        </a:rPr>
                        <a:t>22,702,600</a:t>
                      </a:r>
                      <a:r>
                        <a:rPr lang="ja-JP" altLang="en-US" sz="1200" b="0" i="0" u="none" strike="noStrike" dirty="0">
                          <a:effectLst/>
                          <a:latin typeface="Meiryo UI" panose="020B0604030504040204" pitchFamily="50" charset="-128"/>
                          <a:ea typeface="Meiryo UI" panose="020B0604030504040204" pitchFamily="50" charset="-128"/>
                        </a:rPr>
                        <a:t>円</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extLst>
                  <a:ext uri="{0D108BD9-81ED-4DB2-BD59-A6C34878D82A}">
                    <a16:rowId xmlns:a16="http://schemas.microsoft.com/office/drawing/2014/main" val="10002"/>
                  </a:ext>
                </a:extLst>
              </a:tr>
            </a:tbl>
          </a:graphicData>
        </a:graphic>
      </p:graphicFrame>
      <p:cxnSp>
        <p:nvCxnSpPr>
          <p:cNvPr id="13" name="直線コネクタ 20">
            <a:extLst>
              <a:ext uri="{FF2B5EF4-FFF2-40B4-BE49-F238E27FC236}">
                <a16:creationId xmlns:a16="http://schemas.microsoft.com/office/drawing/2014/main" id="{58A94D80-75AC-D464-8340-01707F25D235}"/>
              </a:ext>
            </a:extLst>
          </p:cNvPr>
          <p:cNvCxnSpPr>
            <a:cxnSpLocks/>
          </p:cNvCxnSpPr>
          <p:nvPr/>
        </p:nvCxnSpPr>
        <p:spPr>
          <a:xfrm>
            <a:off x="3599054" y="5645944"/>
            <a:ext cx="194782" cy="0"/>
          </a:xfrm>
          <a:prstGeom prst="straightConnector1">
            <a:avLst/>
          </a:prstGeom>
          <a:ln w="25400">
            <a:solidFill>
              <a:srgbClr val="008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52" name="下矢印 36">
            <a:extLst>
              <a:ext uri="{FF2B5EF4-FFF2-40B4-BE49-F238E27FC236}">
                <a16:creationId xmlns:a16="http://schemas.microsoft.com/office/drawing/2014/main" id="{C34A17F5-33CC-EB6A-26D6-DF85AD7646E9}"/>
              </a:ext>
            </a:extLst>
          </p:cNvPr>
          <p:cNvSpPr/>
          <p:nvPr/>
        </p:nvSpPr>
        <p:spPr bwMode="auto">
          <a:xfrm>
            <a:off x="7879862" y="4147169"/>
            <a:ext cx="1069196" cy="379963"/>
          </a:xfrm>
          <a:prstGeom prst="downArrow">
            <a:avLst/>
          </a:prstGeom>
          <a:gradFill>
            <a:gsLst>
              <a:gs pos="100000">
                <a:schemeClr val="accent1">
                  <a:satMod val="110000"/>
                  <a:lumMod val="100000"/>
                  <a:shade val="100000"/>
                </a:schemeClr>
              </a:gs>
              <a:gs pos="100000">
                <a:schemeClr val="accent1">
                  <a:lumMod val="99000"/>
                  <a:satMod val="120000"/>
                  <a:shade val="78000"/>
                </a:schemeClr>
              </a:gs>
            </a:gsLst>
          </a:gradFill>
          <a:effectLst/>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ja-JP" altLang="en-US">
              <a:latin typeface="メイリオ" panose="020B0604030504040204" pitchFamily="50" charset="-128"/>
              <a:ea typeface="メイリオ" panose="020B0604030504040204" pitchFamily="50" charset="-128"/>
            </a:endParaRPr>
          </a:p>
        </p:txBody>
      </p:sp>
      <p:cxnSp>
        <p:nvCxnSpPr>
          <p:cNvPr id="9" name="直線コネクタ 20">
            <a:extLst>
              <a:ext uri="{FF2B5EF4-FFF2-40B4-BE49-F238E27FC236}">
                <a16:creationId xmlns:a16="http://schemas.microsoft.com/office/drawing/2014/main" id="{E869EA3F-0EA3-13C1-E019-19C593B1EE78}"/>
              </a:ext>
            </a:extLst>
          </p:cNvPr>
          <p:cNvCxnSpPr>
            <a:cxnSpLocks/>
          </p:cNvCxnSpPr>
          <p:nvPr/>
        </p:nvCxnSpPr>
        <p:spPr>
          <a:xfrm>
            <a:off x="3791455" y="2063276"/>
            <a:ext cx="0" cy="3594574"/>
          </a:xfrm>
          <a:prstGeom prst="straightConnector1">
            <a:avLst/>
          </a:prstGeom>
          <a:ln w="25400">
            <a:solidFill>
              <a:srgbClr val="008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3" name="直線コネクタ 20">
            <a:extLst>
              <a:ext uri="{FF2B5EF4-FFF2-40B4-BE49-F238E27FC236}">
                <a16:creationId xmlns:a16="http://schemas.microsoft.com/office/drawing/2014/main" id="{A56F77D1-E473-46AA-A3C1-E647C4AC9FEA}"/>
              </a:ext>
            </a:extLst>
          </p:cNvPr>
          <p:cNvCxnSpPr>
            <a:cxnSpLocks/>
          </p:cNvCxnSpPr>
          <p:nvPr/>
        </p:nvCxnSpPr>
        <p:spPr>
          <a:xfrm>
            <a:off x="3576638" y="2063276"/>
            <a:ext cx="3614883" cy="0"/>
          </a:xfrm>
          <a:prstGeom prst="straightConnector1">
            <a:avLst/>
          </a:prstGeom>
          <a:ln w="25400">
            <a:solidFill>
              <a:srgbClr val="008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2430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9" name="直線コネクタ 28">
            <a:extLst>
              <a:ext uri="{FF2B5EF4-FFF2-40B4-BE49-F238E27FC236}">
                <a16:creationId xmlns:a16="http://schemas.microsoft.com/office/drawing/2014/main" id="{62AC2EFE-E7A6-422D-AEC9-024C21AF2B35}"/>
              </a:ext>
            </a:extLst>
          </p:cNvPr>
          <p:cNvCxnSpPr>
            <a:cxnSpLocks/>
          </p:cNvCxnSpPr>
          <p:nvPr/>
        </p:nvCxnSpPr>
        <p:spPr>
          <a:xfrm>
            <a:off x="670424" y="409589"/>
            <a:ext cx="8565146" cy="0"/>
          </a:xfrm>
          <a:prstGeom prst="line">
            <a:avLst/>
          </a:prstGeom>
          <a:ln w="60325"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 name="正方形/長方形 31">
            <a:extLst>
              <a:ext uri="{FF2B5EF4-FFF2-40B4-BE49-F238E27FC236}">
                <a16:creationId xmlns:a16="http://schemas.microsoft.com/office/drawing/2014/main" id="{A2D02315-59E8-4DAC-9F05-454BD16ACD9B}"/>
              </a:ext>
            </a:extLst>
          </p:cNvPr>
          <p:cNvSpPr/>
          <p:nvPr/>
        </p:nvSpPr>
        <p:spPr>
          <a:xfrm>
            <a:off x="2153130" y="-19549"/>
            <a:ext cx="5599735" cy="400110"/>
          </a:xfrm>
          <a:prstGeom prst="rect">
            <a:avLst/>
          </a:prstGeom>
        </p:spPr>
        <p:txBody>
          <a:bodyPr wrap="square">
            <a:spAutoFit/>
          </a:bodyPr>
          <a:lstStyle/>
          <a:p>
            <a:pPr algn="ctr"/>
            <a:r>
              <a:rPr lang="en-US" altLang="ja-JP" sz="2000" b="1" dirty="0">
                <a:solidFill>
                  <a:schemeClr val="accent1">
                    <a:lumMod val="75000"/>
                  </a:schemeClr>
                </a:solidFill>
                <a:latin typeface="メイリオ" panose="020B0604030504040204" pitchFamily="50" charset="-128"/>
                <a:ea typeface="メイリオ" panose="020B0604030504040204" pitchFamily="50" charset="-128"/>
              </a:rPr>
              <a:t>Ⅲ</a:t>
            </a:r>
            <a:r>
              <a:rPr lang="ja-JP" altLang="en-US" sz="2000" b="1" dirty="0">
                <a:solidFill>
                  <a:schemeClr val="accent1">
                    <a:lumMod val="75000"/>
                  </a:schemeClr>
                </a:solidFill>
                <a:latin typeface="メイリオ" panose="020B0604030504040204" pitchFamily="50" charset="-128"/>
                <a:ea typeface="メイリオ" panose="020B0604030504040204" pitchFamily="50" charset="-128"/>
              </a:rPr>
              <a:t>　作物、品目、品種区分等の運用</a:t>
            </a:r>
          </a:p>
        </p:txBody>
      </p:sp>
      <p:cxnSp>
        <p:nvCxnSpPr>
          <p:cNvPr id="53" name="直線コネクタ 52">
            <a:extLst>
              <a:ext uri="{FF2B5EF4-FFF2-40B4-BE49-F238E27FC236}">
                <a16:creationId xmlns:a16="http://schemas.microsoft.com/office/drawing/2014/main" id="{09139BBE-2B76-4E54-A248-FAC3D61A8944}"/>
              </a:ext>
            </a:extLst>
          </p:cNvPr>
          <p:cNvCxnSpPr>
            <a:cxnSpLocks/>
          </p:cNvCxnSpPr>
          <p:nvPr/>
        </p:nvCxnSpPr>
        <p:spPr>
          <a:xfrm>
            <a:off x="670424" y="409589"/>
            <a:ext cx="8565146" cy="0"/>
          </a:xfrm>
          <a:prstGeom prst="line">
            <a:avLst/>
          </a:prstGeom>
          <a:ln w="60325"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7" name="テキスト ボックス 56">
            <a:extLst>
              <a:ext uri="{FF2B5EF4-FFF2-40B4-BE49-F238E27FC236}">
                <a16:creationId xmlns:a16="http://schemas.microsoft.com/office/drawing/2014/main" id="{ECCDA195-2D68-44C5-AF9C-2E8BB2ECE069}"/>
              </a:ext>
            </a:extLst>
          </p:cNvPr>
          <p:cNvSpPr txBox="1"/>
          <p:nvPr/>
        </p:nvSpPr>
        <p:spPr>
          <a:xfrm>
            <a:off x="0" y="584664"/>
            <a:ext cx="9906000" cy="2339102"/>
          </a:xfrm>
          <a:prstGeom prst="rect">
            <a:avLst/>
          </a:prstGeom>
          <a:noFill/>
        </p:spPr>
        <p:txBody>
          <a:bodyPr wrap="square" lIns="144000">
            <a:spAutoFit/>
          </a:bodyPr>
          <a:lstStyle/>
          <a:p>
            <a:r>
              <a:rPr lang="ja-JP" altLang="en-US" sz="1400" dirty="0">
                <a:latin typeface="メイリオ" panose="020B0604030504040204" pitchFamily="50" charset="-128"/>
                <a:ea typeface="メイリオ" panose="020B0604030504040204" pitchFamily="50" charset="-128"/>
              </a:rPr>
              <a:t>　本事業における配分基準表の「新品種の導入」 「経営の複合化」「品目転換」の適用に当たっては、下表を踏まえ、次によりご対応願います。</a:t>
            </a:r>
            <a:endParaRPr lang="en-US" altLang="ja-JP" sz="1400" dirty="0">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　新品種の導入（配分基準表③）</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助成対象者にとって新しく、地域でありふれていない品種の導入</a:t>
            </a:r>
          </a:p>
          <a:p>
            <a:r>
              <a:rPr lang="ja-JP" altLang="en-US" sz="1200" dirty="0">
                <a:latin typeface="メイリオ" panose="020B0604030504040204" pitchFamily="50" charset="-128"/>
                <a:ea typeface="メイリオ" panose="020B0604030504040204" pitchFamily="50" charset="-128"/>
              </a:rPr>
              <a:t>　　　　　（例）コシヒカリ単作→コシヒカリ</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だて正夢（宮城県新品種）、コシヒカリ単作→コシヒカリ</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カリフローレ（カリフラワーの</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品種）　等</a:t>
            </a:r>
            <a:endParaRPr lang="en-US" altLang="ja-JP" sz="1200" dirty="0">
              <a:latin typeface="メイリオ" panose="020B0604030504040204" pitchFamily="50" charset="-128"/>
              <a:ea typeface="メイリオ" panose="020B0604030504040204" pitchFamily="50" charset="-128"/>
            </a:endParaRPr>
          </a:p>
          <a:p>
            <a:endParaRPr lang="ja-JP" altLang="en-US" sz="8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　経営の複合化（配分基準表④ア）</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区分欄の土地利用型作物、園芸作物、畜産を組み合わせた経営</a:t>
            </a:r>
          </a:p>
          <a:p>
            <a:r>
              <a:rPr lang="ja-JP" altLang="en-US" sz="1200" dirty="0">
                <a:latin typeface="メイリオ" panose="020B0604030504040204" pitchFamily="50" charset="-128"/>
                <a:ea typeface="メイリオ" panose="020B0604030504040204" pitchFamily="50" charset="-128"/>
              </a:rPr>
              <a:t>　　　　　（例）土地利用型作物→土地利用型作物</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園芸作物　等</a:t>
            </a:r>
            <a:endParaRPr lang="en-US" altLang="ja-JP" sz="1200" dirty="0">
              <a:latin typeface="メイリオ" panose="020B0604030504040204" pitchFamily="50" charset="-128"/>
              <a:ea typeface="メイリオ" panose="020B0604030504040204" pitchFamily="50" charset="-128"/>
            </a:endParaRPr>
          </a:p>
          <a:p>
            <a:endParaRPr lang="ja-JP" altLang="en-US" sz="8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　品目転換（配分基準表④イ）</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品目欄の間の転換</a:t>
            </a:r>
            <a:endParaRPr lang="en-US" altLang="ja-JP" sz="14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（例）米→野菜、米→麦、野菜→果樹　等</a:t>
            </a:r>
          </a:p>
        </p:txBody>
      </p:sp>
      <p:graphicFrame>
        <p:nvGraphicFramePr>
          <p:cNvPr id="2" name="表 1">
            <a:extLst>
              <a:ext uri="{FF2B5EF4-FFF2-40B4-BE49-F238E27FC236}">
                <a16:creationId xmlns:a16="http://schemas.microsoft.com/office/drawing/2014/main" id="{EDE5E623-753C-6EC1-E997-EA82DF1BA0AC}"/>
              </a:ext>
            </a:extLst>
          </p:cNvPr>
          <p:cNvGraphicFramePr>
            <a:graphicFrameLocks noGrp="1"/>
          </p:cNvGraphicFramePr>
          <p:nvPr>
            <p:extLst>
              <p:ext uri="{D42A27DB-BD31-4B8C-83A1-F6EECF244321}">
                <p14:modId xmlns:p14="http://schemas.microsoft.com/office/powerpoint/2010/main" val="4164814414"/>
              </p:ext>
            </p:extLst>
          </p:nvPr>
        </p:nvGraphicFramePr>
        <p:xfrm>
          <a:off x="295266" y="2903755"/>
          <a:ext cx="4576891" cy="3384606"/>
        </p:xfrm>
        <a:graphic>
          <a:graphicData uri="http://schemas.openxmlformats.org/drawingml/2006/table">
            <a:tbl>
              <a:tblPr>
                <a:tableStyleId>{5C22544A-7EE6-4342-B048-85BDC9FD1C3A}</a:tableStyleId>
              </a:tblPr>
              <a:tblGrid>
                <a:gridCol w="540298">
                  <a:extLst>
                    <a:ext uri="{9D8B030D-6E8A-4147-A177-3AD203B41FA5}">
                      <a16:colId xmlns:a16="http://schemas.microsoft.com/office/drawing/2014/main" val="1276167782"/>
                    </a:ext>
                  </a:extLst>
                </a:gridCol>
                <a:gridCol w="2656261">
                  <a:extLst>
                    <a:ext uri="{9D8B030D-6E8A-4147-A177-3AD203B41FA5}">
                      <a16:colId xmlns:a16="http://schemas.microsoft.com/office/drawing/2014/main" val="3068249953"/>
                    </a:ext>
                  </a:extLst>
                </a:gridCol>
                <a:gridCol w="1380332">
                  <a:extLst>
                    <a:ext uri="{9D8B030D-6E8A-4147-A177-3AD203B41FA5}">
                      <a16:colId xmlns:a16="http://schemas.microsoft.com/office/drawing/2014/main" val="1708458933"/>
                    </a:ext>
                  </a:extLst>
                </a:gridCol>
              </a:tblGrid>
              <a:tr h="360000">
                <a:tc>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 区分</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3">
                        <a:lumMod val="75000"/>
                      </a:schemeClr>
                    </a:solidFill>
                  </a:tcPr>
                </a:tc>
                <a:tc>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品　　　目</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3">
                        <a:lumMod val="75000"/>
                      </a:schemeClr>
                    </a:solidFill>
                  </a:tcPr>
                </a:tc>
                <a:tc>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品　種　例</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3">
                        <a:lumMod val="75000"/>
                      </a:schemeClr>
                    </a:solidFill>
                  </a:tcPr>
                </a:tc>
                <a:extLst>
                  <a:ext uri="{0D108BD9-81ED-4DB2-BD59-A6C34878D82A}">
                    <a16:rowId xmlns:a16="http://schemas.microsoft.com/office/drawing/2014/main" val="4083196928"/>
                  </a:ext>
                </a:extLst>
              </a:tr>
              <a:tr h="232662">
                <a:tc rowSpan="13">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土地利用型作物</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8823" marR="8823" marT="8823" marB="0" vert="eaVert" anchor="ctr">
                    <a:solidFill>
                      <a:schemeClr val="accent3">
                        <a:lumMod val="75000"/>
                      </a:schemeClr>
                    </a:solidFill>
                  </a:tcPr>
                </a:tc>
                <a:tc rowSpan="2">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米</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20000"/>
                        <a:lumOff val="80000"/>
                      </a:schemeClr>
                    </a:solidFill>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コシヒカリ</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20000"/>
                        <a:lumOff val="80000"/>
                      </a:schemeClr>
                    </a:solidFill>
                  </a:tcPr>
                </a:tc>
                <a:extLst>
                  <a:ext uri="{0D108BD9-81ED-4DB2-BD59-A6C34878D82A}">
                    <a16:rowId xmlns:a16="http://schemas.microsoft.com/office/drawing/2014/main" val="4058424127"/>
                  </a:ext>
                </a:extLst>
              </a:tr>
              <a:tr h="232662">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rPr>
                        <a:t>だて正夢</a:t>
                      </a:r>
                    </a:p>
                  </a:txBody>
                  <a:tcPr marL="8823" marR="8823" marT="8823" marB="0" anchor="ctr">
                    <a:solidFill>
                      <a:schemeClr val="accent4">
                        <a:lumMod val="20000"/>
                        <a:lumOff val="80000"/>
                      </a:schemeClr>
                    </a:solidFill>
                  </a:tcPr>
                </a:tc>
                <a:extLst>
                  <a:ext uri="{0D108BD9-81ED-4DB2-BD59-A6C34878D82A}">
                    <a16:rowId xmlns:a16="http://schemas.microsoft.com/office/drawing/2014/main" val="201917273"/>
                  </a:ext>
                </a:extLst>
              </a:tr>
              <a:tr h="232662">
                <a:tc vMerge="1">
                  <a:txBody>
                    <a:bodyPr/>
                    <a:lstStyle/>
                    <a:p>
                      <a:endParaRPr kumimoji="1" lang="ja-JP" altLang="en-US"/>
                    </a:p>
                  </a:txBody>
                  <a:tcPr/>
                </a:tc>
                <a:tc rowSpan="4">
                  <a:txBody>
                    <a:bodyPr/>
                    <a:lstStyle/>
                    <a:p>
                      <a:pPr algn="l" rtl="0" fontAlgn="ctr"/>
                      <a:r>
                        <a:rPr lang="zh-CN" altLang="en-US" sz="1200" u="none" strike="noStrike" dirty="0">
                          <a:effectLst/>
                          <a:latin typeface="メイリオ" panose="020B0604030504040204" pitchFamily="50" charset="-128"/>
                          <a:ea typeface="メイリオ" panose="020B0604030504040204" pitchFamily="50" charset="-128"/>
                        </a:rPr>
                        <a:t>麦類（</a:t>
                      </a:r>
                      <a:r>
                        <a:rPr lang="ja-JP" altLang="en-US" sz="1200" u="none" strike="noStrike" dirty="0">
                          <a:effectLst/>
                          <a:latin typeface="メイリオ" panose="020B0604030504040204" pitchFamily="50" charset="-128"/>
                          <a:ea typeface="メイリオ" panose="020B0604030504040204" pitchFamily="50" charset="-128"/>
                        </a:rPr>
                        <a:t>小麦</a:t>
                      </a:r>
                      <a:r>
                        <a:rPr lang="zh-CN" altLang="en-US" sz="1200" u="none" strike="noStrike" dirty="0">
                          <a:effectLst/>
                          <a:latin typeface="メイリオ" panose="020B0604030504040204" pitchFamily="50" charset="-128"/>
                          <a:ea typeface="メイリオ" panose="020B0604030504040204" pitchFamily="50" charset="-128"/>
                        </a:rPr>
                        <a:t>、</a:t>
                      </a:r>
                      <a:r>
                        <a:rPr lang="ja-JP" altLang="en-US" sz="1200" u="none" strike="noStrike" dirty="0">
                          <a:effectLst/>
                          <a:latin typeface="メイリオ" panose="020B0604030504040204" pitchFamily="50" charset="-128"/>
                          <a:ea typeface="メイリオ" panose="020B0604030504040204" pitchFamily="50" charset="-128"/>
                        </a:rPr>
                        <a:t>大</a:t>
                      </a:r>
                      <a:r>
                        <a:rPr lang="zh-CN" altLang="en-US" sz="1200" u="none" strike="noStrike" dirty="0">
                          <a:effectLst/>
                          <a:latin typeface="メイリオ" panose="020B0604030504040204" pitchFamily="50" charset="-128"/>
                          <a:ea typeface="メイリオ" panose="020B0604030504040204" pitchFamily="50" charset="-128"/>
                        </a:rPr>
                        <a:t>麦</a:t>
                      </a:r>
                      <a:r>
                        <a:rPr lang="ja-JP" altLang="en-US" sz="1200" u="none" strike="noStrike" dirty="0">
                          <a:effectLst/>
                          <a:latin typeface="メイリオ" panose="020B0604030504040204" pitchFamily="50" charset="-128"/>
                          <a:ea typeface="メイリオ" panose="020B0604030504040204" pitchFamily="50" charset="-128"/>
                        </a:rPr>
                        <a:t>等</a:t>
                      </a:r>
                      <a:r>
                        <a:rPr lang="zh-CN" altLang="en-US" sz="1200" u="none" strike="noStrike" dirty="0">
                          <a:effectLst/>
                          <a:latin typeface="メイリオ" panose="020B0604030504040204" pitchFamily="50" charset="-128"/>
                          <a:ea typeface="メイリオ" panose="020B0604030504040204" pitchFamily="50" charset="-128"/>
                        </a:rPr>
                        <a:t>）</a:t>
                      </a:r>
                      <a:endParaRPr lang="zh-CN"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ゆめちから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extLst>
                  <a:ext uri="{0D108BD9-81ED-4DB2-BD59-A6C34878D82A}">
                    <a16:rowId xmlns:a16="http://schemas.microsoft.com/office/drawing/2014/main" val="2665148843"/>
                  </a:ext>
                </a:extLst>
              </a:tr>
              <a:tr h="232662">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さとのそら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extLst>
                  <a:ext uri="{0D108BD9-81ED-4DB2-BD59-A6C34878D82A}">
                    <a16:rowId xmlns:a16="http://schemas.microsoft.com/office/drawing/2014/main" val="4071822360"/>
                  </a:ext>
                </a:extLst>
              </a:tr>
              <a:tr h="232662">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はるしずく</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extLst>
                  <a:ext uri="{0D108BD9-81ED-4DB2-BD59-A6C34878D82A}">
                    <a16:rowId xmlns:a16="http://schemas.microsoft.com/office/drawing/2014/main" val="3866380757"/>
                  </a:ext>
                </a:extLst>
              </a:tr>
              <a:tr h="232662">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とちのいぶき</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extLst>
                  <a:ext uri="{0D108BD9-81ED-4DB2-BD59-A6C34878D82A}">
                    <a16:rowId xmlns:a16="http://schemas.microsoft.com/office/drawing/2014/main" val="220113669"/>
                  </a:ext>
                </a:extLst>
              </a:tr>
              <a:tr h="232662">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雑穀（アワ、ヒエ等）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20000"/>
                        <a:lumOff val="80000"/>
                      </a:schemeClr>
                    </a:solidFill>
                  </a:tcPr>
                </a:tc>
                <a:tc>
                  <a:txBody>
                    <a:bodyPr/>
                    <a:lstStyle/>
                    <a:p>
                      <a:pPr algn="l" rtl="0" fontAlgn="ctr"/>
                      <a:r>
                        <a:rPr lang="en-US" altLang="ja-JP" sz="1200" u="none" strike="noStrike" dirty="0">
                          <a:effectLst/>
                          <a:latin typeface="メイリオ" panose="020B0604030504040204" pitchFamily="50" charset="-128"/>
                          <a:ea typeface="メイリオ" panose="020B0604030504040204" pitchFamily="50" charset="-128"/>
                        </a:rPr>
                        <a:t>…</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20000"/>
                        <a:lumOff val="80000"/>
                      </a:schemeClr>
                    </a:solidFill>
                  </a:tcPr>
                </a:tc>
                <a:extLst>
                  <a:ext uri="{0D108BD9-81ED-4DB2-BD59-A6C34878D82A}">
                    <a16:rowId xmlns:a16="http://schemas.microsoft.com/office/drawing/2014/main" val="1476170223"/>
                  </a:ext>
                </a:extLst>
              </a:tr>
              <a:tr h="232662">
                <a:tc vMerge="1">
                  <a:txBody>
                    <a:bodyPr/>
                    <a:lstStyle/>
                    <a:p>
                      <a:endParaRPr kumimoji="1" lang="ja-JP" altLang="en-US"/>
                    </a:p>
                  </a:txBody>
                  <a:tcPr/>
                </a:tc>
                <a:tc rowSpan="3">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芋類（サツマイモ、ジャガイモ等）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コガネセンガン</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extLst>
                  <a:ext uri="{0D108BD9-81ED-4DB2-BD59-A6C34878D82A}">
                    <a16:rowId xmlns:a16="http://schemas.microsoft.com/office/drawing/2014/main" val="168997836"/>
                  </a:ext>
                </a:extLst>
              </a:tr>
              <a:tr h="232662">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ベニアズマ</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extLst>
                  <a:ext uri="{0D108BD9-81ED-4DB2-BD59-A6C34878D82A}">
                    <a16:rowId xmlns:a16="http://schemas.microsoft.com/office/drawing/2014/main" val="4051014705"/>
                  </a:ext>
                </a:extLst>
              </a:tr>
              <a:tr h="232662">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キタアカリ</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extLst>
                  <a:ext uri="{0D108BD9-81ED-4DB2-BD59-A6C34878D82A}">
                    <a16:rowId xmlns:a16="http://schemas.microsoft.com/office/drawing/2014/main" val="2486703839"/>
                  </a:ext>
                </a:extLst>
              </a:tr>
              <a:tr h="232662">
                <a:tc vMerge="1">
                  <a:txBody>
                    <a:bodyPr/>
                    <a:lstStyle/>
                    <a:p>
                      <a:endParaRPr kumimoji="1" lang="ja-JP" altLang="en-US"/>
                    </a:p>
                  </a:txBody>
                  <a:tcPr/>
                </a:tc>
                <a:tc rowSpan="2">
                  <a:txBody>
                    <a:bodyPr/>
                    <a:lstStyle/>
                    <a:p>
                      <a:pPr algn="l" rtl="0" fontAlgn="ctr"/>
                      <a:r>
                        <a:rPr lang="zh-TW" altLang="en-US" sz="1200" u="none" strike="noStrike" dirty="0">
                          <a:effectLst/>
                          <a:latin typeface="メイリオ" panose="020B0604030504040204" pitchFamily="50" charset="-128"/>
                          <a:ea typeface="メイリオ" panose="020B0604030504040204" pitchFamily="50" charset="-128"/>
                        </a:rPr>
                        <a:t>豆類（大豆、小豆</a:t>
                      </a:r>
                      <a:r>
                        <a:rPr lang="ja-JP" altLang="en-US" sz="1200" u="none" strike="noStrike" dirty="0">
                          <a:effectLst/>
                          <a:latin typeface="メイリオ" panose="020B0604030504040204" pitchFamily="50" charset="-128"/>
                          <a:ea typeface="メイリオ" panose="020B0604030504040204" pitchFamily="50" charset="-128"/>
                        </a:rPr>
                        <a:t>等</a:t>
                      </a:r>
                      <a:r>
                        <a:rPr lang="zh-TW" altLang="en-US" sz="1200" u="none" strike="noStrike" dirty="0">
                          <a:effectLst/>
                          <a:latin typeface="メイリオ" panose="020B0604030504040204" pitchFamily="50" charset="-128"/>
                          <a:ea typeface="メイリオ" panose="020B0604030504040204" pitchFamily="50" charset="-128"/>
                        </a:rPr>
                        <a:t>）</a:t>
                      </a:r>
                      <a:endParaRPr lang="zh-TW"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20000"/>
                        <a:lumOff val="80000"/>
                      </a:schemeClr>
                    </a:solidFill>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とよまさり</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20000"/>
                        <a:lumOff val="80000"/>
                      </a:schemeClr>
                    </a:solidFill>
                  </a:tcPr>
                </a:tc>
                <a:extLst>
                  <a:ext uri="{0D108BD9-81ED-4DB2-BD59-A6C34878D82A}">
                    <a16:rowId xmlns:a16="http://schemas.microsoft.com/office/drawing/2014/main" val="1355093621"/>
                  </a:ext>
                </a:extLst>
              </a:tr>
              <a:tr h="232662">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フクユタカ</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20000"/>
                        <a:lumOff val="80000"/>
                      </a:schemeClr>
                    </a:solidFill>
                  </a:tcPr>
                </a:tc>
                <a:extLst>
                  <a:ext uri="{0D108BD9-81ED-4DB2-BD59-A6C34878D82A}">
                    <a16:rowId xmlns:a16="http://schemas.microsoft.com/office/drawing/2014/main" val="2639759954"/>
                  </a:ext>
                </a:extLst>
              </a:tr>
              <a:tr h="232662">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工芸農作物（なたね、そば等）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tc>
                  <a:txBody>
                    <a:bodyPr/>
                    <a:lstStyle/>
                    <a:p>
                      <a:pPr algn="l" rtl="0" fontAlgn="ctr"/>
                      <a:r>
                        <a:rPr lang="en-US" altLang="ja-JP" sz="1200" u="none" strike="noStrike" dirty="0">
                          <a:effectLst/>
                          <a:latin typeface="メイリオ" panose="020B0604030504040204" pitchFamily="50" charset="-128"/>
                          <a:ea typeface="メイリオ" panose="020B0604030504040204" pitchFamily="50" charset="-128"/>
                        </a:rPr>
                        <a:t>…</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extLst>
                  <a:ext uri="{0D108BD9-81ED-4DB2-BD59-A6C34878D82A}">
                    <a16:rowId xmlns:a16="http://schemas.microsoft.com/office/drawing/2014/main" val="1140157815"/>
                  </a:ext>
                </a:extLst>
              </a:tr>
            </a:tbl>
          </a:graphicData>
        </a:graphic>
      </p:graphicFrame>
      <p:graphicFrame>
        <p:nvGraphicFramePr>
          <p:cNvPr id="3" name="表 2">
            <a:extLst>
              <a:ext uri="{FF2B5EF4-FFF2-40B4-BE49-F238E27FC236}">
                <a16:creationId xmlns:a16="http://schemas.microsoft.com/office/drawing/2014/main" id="{2DC72C88-39B8-81AA-7E16-3E661735511A}"/>
              </a:ext>
            </a:extLst>
          </p:cNvPr>
          <p:cNvGraphicFramePr>
            <a:graphicFrameLocks noGrp="1"/>
          </p:cNvGraphicFramePr>
          <p:nvPr>
            <p:extLst>
              <p:ext uri="{D42A27DB-BD31-4B8C-83A1-F6EECF244321}">
                <p14:modId xmlns:p14="http://schemas.microsoft.com/office/powerpoint/2010/main" val="889363895"/>
              </p:ext>
            </p:extLst>
          </p:nvPr>
        </p:nvGraphicFramePr>
        <p:xfrm>
          <a:off x="5000625" y="2903755"/>
          <a:ext cx="4575600" cy="3402000"/>
        </p:xfrm>
        <a:graphic>
          <a:graphicData uri="http://schemas.openxmlformats.org/drawingml/2006/table">
            <a:tbl>
              <a:tblPr>
                <a:tableStyleId>{5C22544A-7EE6-4342-B048-85BDC9FD1C3A}</a:tableStyleId>
              </a:tblPr>
              <a:tblGrid>
                <a:gridCol w="540000">
                  <a:extLst>
                    <a:ext uri="{9D8B030D-6E8A-4147-A177-3AD203B41FA5}">
                      <a16:colId xmlns:a16="http://schemas.microsoft.com/office/drawing/2014/main" val="759131596"/>
                    </a:ext>
                  </a:extLst>
                </a:gridCol>
                <a:gridCol w="2656800">
                  <a:extLst>
                    <a:ext uri="{9D8B030D-6E8A-4147-A177-3AD203B41FA5}">
                      <a16:colId xmlns:a16="http://schemas.microsoft.com/office/drawing/2014/main" val="1074131511"/>
                    </a:ext>
                  </a:extLst>
                </a:gridCol>
                <a:gridCol w="1378800">
                  <a:extLst>
                    <a:ext uri="{9D8B030D-6E8A-4147-A177-3AD203B41FA5}">
                      <a16:colId xmlns:a16="http://schemas.microsoft.com/office/drawing/2014/main" val="2557893392"/>
                    </a:ext>
                  </a:extLst>
                </a:gridCol>
              </a:tblGrid>
              <a:tr h="360000">
                <a:tc>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 区分</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3">
                        <a:lumMod val="75000"/>
                      </a:schemeClr>
                    </a:solidFill>
                  </a:tcPr>
                </a:tc>
                <a:tc>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品　　　目</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3">
                        <a:lumMod val="75000"/>
                      </a:schemeClr>
                    </a:solidFill>
                  </a:tcPr>
                </a:tc>
                <a:tc>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品　種　例</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3">
                        <a:lumMod val="75000"/>
                      </a:schemeClr>
                    </a:solidFill>
                  </a:tcPr>
                </a:tc>
                <a:extLst>
                  <a:ext uri="{0D108BD9-81ED-4DB2-BD59-A6C34878D82A}">
                    <a16:rowId xmlns:a16="http://schemas.microsoft.com/office/drawing/2014/main" val="2778922728"/>
                  </a:ext>
                </a:extLst>
              </a:tr>
              <a:tr h="234000">
                <a:tc rowSpan="7">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園芸作物</a:t>
                      </a:r>
                      <a:endParaRPr lang="en-US" altLang="ja-JP" sz="1200" b="1" u="none" strike="noStrike" dirty="0">
                        <a:solidFill>
                          <a:schemeClr val="bg1"/>
                        </a:solidFill>
                        <a:effectLst/>
                        <a:latin typeface="メイリオ" panose="020B0604030504040204" pitchFamily="50" charset="-128"/>
                        <a:ea typeface="メイリオ" panose="020B0604030504040204" pitchFamily="50" charset="-128"/>
                      </a:endParaRPr>
                    </a:p>
                    <a:p>
                      <a:pPr algn="ctr" rtl="0" fontAlgn="ctr"/>
                      <a:r>
                        <a:rPr lang="en-US" altLang="ja-JP" sz="1200" b="1" u="none" strike="noStrike" dirty="0">
                          <a:solidFill>
                            <a:schemeClr val="bg1"/>
                          </a:solidFill>
                          <a:effectLst/>
                          <a:latin typeface="メイリオ" panose="020B0604030504040204" pitchFamily="50" charset="-128"/>
                          <a:ea typeface="メイリオ" panose="020B0604030504040204" pitchFamily="50" charset="-128"/>
                        </a:rPr>
                        <a:t>(</a:t>
                      </a: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労働集約型作物）</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9161" marR="9161" marT="9161" marB="0" vert="eaVert" anchor="ctr">
                    <a:solidFill>
                      <a:schemeClr val="accent3">
                        <a:lumMod val="75000"/>
                      </a:schemeClr>
                    </a:solidFill>
                  </a:tcPr>
                </a:tc>
                <a:tc rowSpan="2">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野菜（キャベツ、カリフラワー等）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はるなぎエース</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extLst>
                  <a:ext uri="{0D108BD9-81ED-4DB2-BD59-A6C34878D82A}">
                    <a16:rowId xmlns:a16="http://schemas.microsoft.com/office/drawing/2014/main" val="3707975839"/>
                  </a:ext>
                </a:extLst>
              </a:tr>
              <a:tr h="23400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rPr>
                        <a:t>カリフローレ</a:t>
                      </a:r>
                    </a:p>
                  </a:txBody>
                  <a:tcPr marL="9161" marR="9161" marT="9161" marB="0" anchor="ctr">
                    <a:solidFill>
                      <a:schemeClr val="accent4">
                        <a:lumMod val="20000"/>
                        <a:lumOff val="80000"/>
                      </a:schemeClr>
                    </a:solidFill>
                  </a:tcPr>
                </a:tc>
                <a:extLst>
                  <a:ext uri="{0D108BD9-81ED-4DB2-BD59-A6C34878D82A}">
                    <a16:rowId xmlns:a16="http://schemas.microsoft.com/office/drawing/2014/main" val="1267339162"/>
                  </a:ext>
                </a:extLst>
              </a:tr>
              <a:tr h="234000">
                <a:tc vMerge="1">
                  <a:txBody>
                    <a:bodyPr/>
                    <a:lstStyle/>
                    <a:p>
                      <a:endParaRPr kumimoji="1" lang="ja-JP" altLang="en-US"/>
                    </a:p>
                  </a:txBody>
                  <a:tcPr/>
                </a:tc>
                <a:tc rowSpan="3">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果樹（りんご、みかん等）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ふじ</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extLst>
                  <a:ext uri="{0D108BD9-81ED-4DB2-BD59-A6C34878D82A}">
                    <a16:rowId xmlns:a16="http://schemas.microsoft.com/office/drawing/2014/main" val="2302079273"/>
                  </a:ext>
                </a:extLst>
              </a:tr>
              <a:tr h="23400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ジョナゴールド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extLst>
                  <a:ext uri="{0D108BD9-81ED-4DB2-BD59-A6C34878D82A}">
                    <a16:rowId xmlns:a16="http://schemas.microsoft.com/office/drawing/2014/main" val="1110729477"/>
                  </a:ext>
                </a:extLst>
              </a:tr>
              <a:tr h="23400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青島温州</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extLst>
                  <a:ext uri="{0D108BD9-81ED-4DB2-BD59-A6C34878D82A}">
                    <a16:rowId xmlns:a16="http://schemas.microsoft.com/office/drawing/2014/main" val="1771869517"/>
                  </a:ext>
                </a:extLst>
              </a:tr>
              <a:tr h="234000">
                <a:tc vMerge="1">
                  <a:txBody>
                    <a:bodyPr/>
                    <a:lstStyle/>
                    <a:p>
                      <a:endParaRPr kumimoji="1" lang="ja-JP" altLang="en-US"/>
                    </a:p>
                  </a:txBody>
                  <a:tcPr/>
                </a:tc>
                <a:tc rowSpan="2">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花き（キク、ユリ等）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精はるまち</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extLst>
                  <a:ext uri="{0D108BD9-81ED-4DB2-BD59-A6C34878D82A}">
                    <a16:rowId xmlns:a16="http://schemas.microsoft.com/office/drawing/2014/main" val="3236115687"/>
                  </a:ext>
                </a:extLst>
              </a:tr>
              <a:tr h="23400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精雲</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extLst>
                  <a:ext uri="{0D108BD9-81ED-4DB2-BD59-A6C34878D82A}">
                    <a16:rowId xmlns:a16="http://schemas.microsoft.com/office/drawing/2014/main" val="3463312861"/>
                  </a:ext>
                </a:extLst>
              </a:tr>
              <a:tr h="234000">
                <a:tc rowSpan="6">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畜産</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9161" marR="9161" marT="9161" marB="0" vert="eaVert" anchor="ctr">
                    <a:solidFill>
                      <a:schemeClr val="accent3">
                        <a:lumMod val="75000"/>
                      </a:schemeClr>
                    </a:solidFill>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酪農</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tc>
                  <a:txBody>
                    <a:bodyPr/>
                    <a:lstStyle/>
                    <a:p>
                      <a:pPr algn="l" rtl="0" fontAlgn="ctr"/>
                      <a:r>
                        <a:rPr lang="en-US" altLang="ja-JP" sz="1200" u="none" strike="noStrike" dirty="0">
                          <a:effectLst/>
                          <a:latin typeface="メイリオ" panose="020B0604030504040204" pitchFamily="50" charset="-128"/>
                          <a:ea typeface="メイリオ" panose="020B0604030504040204" pitchFamily="50" charset="-128"/>
                        </a:rPr>
                        <a:t>…</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extLst>
                  <a:ext uri="{0D108BD9-81ED-4DB2-BD59-A6C34878D82A}">
                    <a16:rowId xmlns:a16="http://schemas.microsoft.com/office/drawing/2014/main" val="2083095334"/>
                  </a:ext>
                </a:extLst>
              </a:tr>
              <a:tr h="234000">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繁殖牛</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tc>
                  <a:txBody>
                    <a:bodyPr/>
                    <a:lstStyle/>
                    <a:p>
                      <a:pPr algn="l" rtl="0" fontAlgn="ctr"/>
                      <a:r>
                        <a:rPr lang="en-US" altLang="ja-JP" sz="1200" u="none" strike="noStrike" dirty="0">
                          <a:effectLst/>
                          <a:latin typeface="メイリオ" panose="020B0604030504040204" pitchFamily="50" charset="-128"/>
                          <a:ea typeface="メイリオ" panose="020B0604030504040204" pitchFamily="50" charset="-128"/>
                        </a:rPr>
                        <a:t>…</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extLst>
                  <a:ext uri="{0D108BD9-81ED-4DB2-BD59-A6C34878D82A}">
                    <a16:rowId xmlns:a16="http://schemas.microsoft.com/office/drawing/2014/main" val="1858210327"/>
                  </a:ext>
                </a:extLst>
              </a:tr>
              <a:tr h="234000">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肥育牛</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tc>
                  <a:txBody>
                    <a:bodyPr/>
                    <a:lstStyle/>
                    <a:p>
                      <a:pPr algn="l" rtl="0" fontAlgn="ctr"/>
                      <a:r>
                        <a:rPr lang="en-US" altLang="ja-JP" sz="1200" u="none" strike="noStrike" dirty="0">
                          <a:effectLst/>
                          <a:latin typeface="メイリオ" panose="020B0604030504040204" pitchFamily="50" charset="-128"/>
                          <a:ea typeface="メイリオ" panose="020B0604030504040204" pitchFamily="50" charset="-128"/>
                        </a:rPr>
                        <a:t>…</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extLst>
                  <a:ext uri="{0D108BD9-81ED-4DB2-BD59-A6C34878D82A}">
                    <a16:rowId xmlns:a16="http://schemas.microsoft.com/office/drawing/2014/main" val="213628095"/>
                  </a:ext>
                </a:extLst>
              </a:tr>
              <a:tr h="234000">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養豚</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tc>
                  <a:txBody>
                    <a:bodyPr/>
                    <a:lstStyle/>
                    <a:p>
                      <a:pPr algn="l" rtl="0" fontAlgn="ctr"/>
                      <a:r>
                        <a:rPr lang="en-US" altLang="ja-JP" sz="1200" u="none" strike="noStrike" dirty="0">
                          <a:effectLst/>
                          <a:latin typeface="メイリオ" panose="020B0604030504040204" pitchFamily="50" charset="-128"/>
                          <a:ea typeface="メイリオ" panose="020B0604030504040204" pitchFamily="50" charset="-128"/>
                        </a:rPr>
                        <a:t>…</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extLst>
                  <a:ext uri="{0D108BD9-81ED-4DB2-BD59-A6C34878D82A}">
                    <a16:rowId xmlns:a16="http://schemas.microsoft.com/office/drawing/2014/main" val="145743317"/>
                  </a:ext>
                </a:extLst>
              </a:tr>
              <a:tr h="234000">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採卵養鶏</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tc>
                  <a:txBody>
                    <a:bodyPr/>
                    <a:lstStyle/>
                    <a:p>
                      <a:pPr algn="l" rtl="0" fontAlgn="ctr"/>
                      <a:r>
                        <a:rPr lang="en-US" altLang="ja-JP" sz="1200" u="none" strike="noStrike" dirty="0">
                          <a:effectLst/>
                          <a:latin typeface="メイリオ" panose="020B0604030504040204" pitchFamily="50" charset="-128"/>
                          <a:ea typeface="メイリオ" panose="020B0604030504040204" pitchFamily="50" charset="-128"/>
                        </a:rPr>
                        <a:t>…</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extLst>
                  <a:ext uri="{0D108BD9-81ED-4DB2-BD59-A6C34878D82A}">
                    <a16:rowId xmlns:a16="http://schemas.microsoft.com/office/drawing/2014/main" val="4068116569"/>
                  </a:ext>
                </a:extLst>
              </a:tr>
              <a:tr h="234000">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ブロイラー養鶏</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tc>
                  <a:txBody>
                    <a:bodyPr/>
                    <a:lstStyle/>
                    <a:p>
                      <a:pPr algn="l" rtl="0" fontAlgn="ctr"/>
                      <a:r>
                        <a:rPr lang="en-US" altLang="ja-JP" sz="1200" u="none" strike="noStrike" dirty="0">
                          <a:effectLst/>
                          <a:latin typeface="メイリオ" panose="020B0604030504040204" pitchFamily="50" charset="-128"/>
                          <a:ea typeface="メイリオ" panose="020B0604030504040204" pitchFamily="50" charset="-128"/>
                        </a:rPr>
                        <a:t>…</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extLst>
                  <a:ext uri="{0D108BD9-81ED-4DB2-BD59-A6C34878D82A}">
                    <a16:rowId xmlns:a16="http://schemas.microsoft.com/office/drawing/2014/main" val="698046155"/>
                  </a:ext>
                </a:extLst>
              </a:tr>
            </a:tbl>
          </a:graphicData>
        </a:graphic>
      </p:graphicFrame>
      <p:sp>
        <p:nvSpPr>
          <p:cNvPr id="4" name="正方形/長方形 3">
            <a:extLst>
              <a:ext uri="{FF2B5EF4-FFF2-40B4-BE49-F238E27FC236}">
                <a16:creationId xmlns:a16="http://schemas.microsoft.com/office/drawing/2014/main" id="{16F68F37-FD01-0B69-48DF-147FDC8FE34C}"/>
              </a:ext>
            </a:extLst>
          </p:cNvPr>
          <p:cNvSpPr/>
          <p:nvPr/>
        </p:nvSpPr>
        <p:spPr>
          <a:xfrm>
            <a:off x="376109" y="6405665"/>
            <a:ext cx="9432035" cy="461665"/>
          </a:xfrm>
          <a:prstGeom prst="rect">
            <a:avLst/>
          </a:prstGeom>
        </p:spPr>
        <p:txBody>
          <a:bodyPr wrap="square">
            <a:spAutoFit/>
          </a:bodyPr>
          <a:lstStyle/>
          <a:p>
            <a:r>
              <a:rPr kumimoji="1" lang="ja-JP" altLang="en-US" sz="1200" dirty="0">
                <a:latin typeface="メイリオ" panose="020B0604030504040204" pitchFamily="50" charset="-128"/>
                <a:ea typeface="メイリオ" panose="020B0604030504040204" pitchFamily="50" charset="-128"/>
              </a:rPr>
              <a:t>注１：本表は、経営発展や複合化の推進等を見据えて本事業として区分したものであり、一般的な区分と異なる取扱いもあります。</a:t>
            </a:r>
          </a:p>
          <a:p>
            <a:r>
              <a:rPr kumimoji="1" lang="ja-JP" altLang="en-US" sz="1200" dirty="0">
                <a:latin typeface="メイリオ" panose="020B0604030504040204" pitchFamily="50" charset="-128"/>
                <a:ea typeface="メイリオ" panose="020B0604030504040204" pitchFamily="50" charset="-128"/>
              </a:rPr>
              <a:t>　２：品目や品種等のすべてを網羅したものではありません。ここにない品目・品種等は、本表から類推して判断してください。</a:t>
            </a:r>
            <a:endParaRPr lang="ja-JP" altLang="en-US" sz="1200" dirty="0">
              <a:latin typeface="メイリオ" panose="020B0604030504040204" pitchFamily="50" charset="-128"/>
              <a:ea typeface="メイリオ" panose="020B0604030504040204" pitchFamily="50" charset="-128"/>
            </a:endParaRPr>
          </a:p>
        </p:txBody>
      </p:sp>
      <p:sp>
        <p:nvSpPr>
          <p:cNvPr id="6" name="四角形: 角を丸くする 5">
            <a:extLst>
              <a:ext uri="{FF2B5EF4-FFF2-40B4-BE49-F238E27FC236}">
                <a16:creationId xmlns:a16="http://schemas.microsoft.com/office/drawing/2014/main" id="{CA7FA6BD-0F3A-BC23-D437-35E796EA119F}"/>
              </a:ext>
            </a:extLst>
          </p:cNvPr>
          <p:cNvSpPr/>
          <p:nvPr/>
        </p:nvSpPr>
        <p:spPr>
          <a:xfrm>
            <a:off x="9526404" y="6473166"/>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13</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42676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9" name="図 68">
            <a:extLst>
              <a:ext uri="{FF2B5EF4-FFF2-40B4-BE49-F238E27FC236}">
                <a16:creationId xmlns:a16="http://schemas.microsoft.com/office/drawing/2014/main" id="{255C41A5-F287-13B5-4E2C-493BD7F3055D}"/>
              </a:ext>
            </a:extLst>
          </p:cNvPr>
          <p:cNvPicPr>
            <a:picLocks noChangeAspect="1"/>
          </p:cNvPicPr>
          <p:nvPr/>
        </p:nvPicPr>
        <p:blipFill>
          <a:blip r:embed="rId3"/>
          <a:stretch>
            <a:fillRect/>
          </a:stretch>
        </p:blipFill>
        <p:spPr>
          <a:xfrm>
            <a:off x="4960385" y="3494692"/>
            <a:ext cx="4825974" cy="3312000"/>
          </a:xfrm>
          <a:prstGeom prst="rect">
            <a:avLst/>
          </a:prstGeom>
        </p:spPr>
      </p:pic>
      <p:cxnSp>
        <p:nvCxnSpPr>
          <p:cNvPr id="29" name="直線コネクタ 28">
            <a:extLst>
              <a:ext uri="{FF2B5EF4-FFF2-40B4-BE49-F238E27FC236}">
                <a16:creationId xmlns:a16="http://schemas.microsoft.com/office/drawing/2014/main" id="{62AC2EFE-E7A6-422D-AEC9-024C21AF2B35}"/>
              </a:ext>
            </a:extLst>
          </p:cNvPr>
          <p:cNvCxnSpPr>
            <a:cxnSpLocks/>
          </p:cNvCxnSpPr>
          <p:nvPr/>
        </p:nvCxnSpPr>
        <p:spPr>
          <a:xfrm>
            <a:off x="670424" y="409589"/>
            <a:ext cx="8565146" cy="0"/>
          </a:xfrm>
          <a:prstGeom prst="line">
            <a:avLst/>
          </a:prstGeom>
          <a:ln w="60325"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 name="正方形/長方形 31">
            <a:extLst>
              <a:ext uri="{FF2B5EF4-FFF2-40B4-BE49-F238E27FC236}">
                <a16:creationId xmlns:a16="http://schemas.microsoft.com/office/drawing/2014/main" id="{A2D02315-59E8-4DAC-9F05-454BD16ACD9B}"/>
              </a:ext>
            </a:extLst>
          </p:cNvPr>
          <p:cNvSpPr/>
          <p:nvPr/>
        </p:nvSpPr>
        <p:spPr>
          <a:xfrm>
            <a:off x="2153130" y="-19549"/>
            <a:ext cx="5599735" cy="400110"/>
          </a:xfrm>
          <a:prstGeom prst="rect">
            <a:avLst/>
          </a:prstGeom>
        </p:spPr>
        <p:txBody>
          <a:bodyPr wrap="square">
            <a:spAutoFit/>
          </a:bodyPr>
          <a:lstStyle/>
          <a:p>
            <a:pPr algn="ctr"/>
            <a:r>
              <a:rPr lang="en-US" altLang="ja-JP" sz="2000" b="1" dirty="0">
                <a:solidFill>
                  <a:schemeClr val="accent6">
                    <a:lumMod val="75000"/>
                  </a:schemeClr>
                </a:solidFill>
                <a:latin typeface="メイリオ" panose="020B0604030504040204" pitchFamily="50" charset="-128"/>
                <a:ea typeface="メイリオ" panose="020B0604030504040204" pitchFamily="50" charset="-128"/>
              </a:rPr>
              <a:t>Ⅳ</a:t>
            </a:r>
            <a:r>
              <a:rPr lang="ja-JP" altLang="en-US" sz="2000" b="1" dirty="0">
                <a:solidFill>
                  <a:schemeClr val="accent6">
                    <a:lumMod val="75000"/>
                  </a:schemeClr>
                </a:solidFill>
                <a:latin typeface="メイリオ" panose="020B0604030504040204" pitchFamily="50" charset="-128"/>
                <a:ea typeface="メイリオ" panose="020B0604030504040204" pitchFamily="50" charset="-128"/>
              </a:rPr>
              <a:t>　優先枠について（担い手対策のみ）</a:t>
            </a:r>
          </a:p>
        </p:txBody>
      </p:sp>
      <p:cxnSp>
        <p:nvCxnSpPr>
          <p:cNvPr id="53" name="直線コネクタ 52">
            <a:extLst>
              <a:ext uri="{FF2B5EF4-FFF2-40B4-BE49-F238E27FC236}">
                <a16:creationId xmlns:a16="http://schemas.microsoft.com/office/drawing/2014/main" id="{09139BBE-2B76-4E54-A248-FAC3D61A8944}"/>
              </a:ext>
            </a:extLst>
          </p:cNvPr>
          <p:cNvCxnSpPr>
            <a:cxnSpLocks/>
          </p:cNvCxnSpPr>
          <p:nvPr/>
        </p:nvCxnSpPr>
        <p:spPr>
          <a:xfrm>
            <a:off x="670424" y="409589"/>
            <a:ext cx="8565146" cy="0"/>
          </a:xfrm>
          <a:prstGeom prst="line">
            <a:avLst/>
          </a:prstGeom>
          <a:ln w="60325" cmpd="thickThi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9F8524AE-9124-BBD6-773F-6497580C3713}"/>
              </a:ext>
            </a:extLst>
          </p:cNvPr>
          <p:cNvSpPr txBox="1"/>
          <p:nvPr/>
        </p:nvSpPr>
        <p:spPr>
          <a:xfrm>
            <a:off x="0" y="619131"/>
            <a:ext cx="9906000" cy="2862322"/>
          </a:xfrm>
          <a:prstGeom prst="rect">
            <a:avLst/>
          </a:prstGeom>
          <a:noFill/>
        </p:spPr>
        <p:txBody>
          <a:bodyPr wrap="square" lIns="180000">
            <a:spAutoFit/>
          </a:bodyPr>
          <a:lstStyle/>
          <a:p>
            <a:pPr marL="396000" indent="-396000"/>
            <a:r>
              <a:rPr lang="ja-JP" altLang="en-US" sz="1400" dirty="0">
                <a:latin typeface="メイリオ" panose="020B0604030504040204" pitchFamily="50" charset="-128"/>
                <a:ea typeface="メイリオ" panose="020B0604030504040204" pitchFamily="50" charset="-128"/>
              </a:rPr>
              <a:t>優先枠は以下の（１）と（２）の２つあり、それぞれの優先枠の助成対象者の事業費全体を優先枠の対象とします。</a:t>
            </a:r>
            <a:endParaRPr lang="en-US" altLang="ja-JP" sz="1400" dirty="0">
              <a:latin typeface="メイリオ" panose="020B0604030504040204" pitchFamily="50" charset="-128"/>
              <a:ea typeface="メイリオ" panose="020B0604030504040204" pitchFamily="50" charset="-128"/>
            </a:endParaRPr>
          </a:p>
          <a:p>
            <a:pPr marL="396000" indent="-396000"/>
            <a:endParaRPr lang="en-US" altLang="ja-JP" sz="1000" dirty="0">
              <a:latin typeface="メイリオ" panose="020B0604030504040204" pitchFamily="50" charset="-128"/>
              <a:ea typeface="メイリオ" panose="020B0604030504040204" pitchFamily="50" charset="-128"/>
            </a:endParaRPr>
          </a:p>
          <a:p>
            <a:pPr marL="396000" indent="-396000"/>
            <a:r>
              <a:rPr lang="ja-JP" altLang="en-US" sz="1400" dirty="0">
                <a:latin typeface="メイリオ" panose="020B0604030504040204" pitchFamily="50" charset="-128"/>
                <a:ea typeface="メイリオ" panose="020B0604030504040204" pitchFamily="50" charset="-128"/>
              </a:rPr>
              <a:t>（１）</a:t>
            </a:r>
            <a:r>
              <a:rPr lang="ja-JP" altLang="en-US" sz="1400" b="1" dirty="0">
                <a:latin typeface="メイリオ" panose="020B0604030504040204" pitchFamily="50" charset="-128"/>
                <a:ea typeface="メイリオ" panose="020B0604030504040204" pitchFamily="50" charset="-128"/>
              </a:rPr>
              <a:t>「</a:t>
            </a:r>
            <a:r>
              <a:rPr lang="zh-TW" altLang="en-US" sz="1400" b="1" dirty="0">
                <a:latin typeface="メイリオ" panose="020B0604030504040204" pitchFamily="50" charset="-128"/>
                <a:ea typeface="メイリオ" panose="020B0604030504040204" pitchFamily="50" charset="-128"/>
              </a:rPr>
              <a:t>省力化農業転換優先枠</a:t>
            </a:r>
            <a:r>
              <a:rPr lang="ja-JP" altLang="en-US" sz="1400" b="1" dirty="0">
                <a:latin typeface="メイリオ" panose="020B0604030504040204" pitchFamily="50" charset="-128"/>
                <a:ea typeface="メイリオ" panose="020B0604030504040204" pitchFamily="50" charset="-128"/>
              </a:rPr>
              <a:t>」</a:t>
            </a:r>
            <a:endParaRPr lang="en-US" altLang="ja-JP" sz="1400" b="1" dirty="0">
              <a:latin typeface="メイリオ" panose="020B0604030504040204" pitchFamily="50" charset="-128"/>
              <a:ea typeface="メイリオ" panose="020B0604030504040204" pitchFamily="50" charset="-128"/>
            </a:endParaRPr>
          </a:p>
          <a:p>
            <a:pPr marL="468000" indent="-180000"/>
            <a:r>
              <a:rPr lang="ja-JP" altLang="en-US" sz="1200" dirty="0">
                <a:latin typeface="メイリオ" panose="020B0604030504040204" pitchFamily="50" charset="-128"/>
                <a:ea typeface="メイリオ" panose="020B0604030504040204" pitchFamily="50" charset="-128"/>
              </a:rPr>
              <a:t>・　</a:t>
            </a:r>
            <a:r>
              <a:rPr lang="ja-JP" altLang="en-US" sz="1200" u="sng" dirty="0">
                <a:latin typeface="メイリオ" panose="020B0604030504040204" pitchFamily="50" charset="-128"/>
                <a:ea typeface="メイリオ" panose="020B0604030504040204" pitchFamily="50" charset="-128"/>
              </a:rPr>
              <a:t>事業費の２分の１を超える額</a:t>
            </a:r>
            <a:r>
              <a:rPr lang="ja-JP" altLang="en-US" sz="1200" dirty="0">
                <a:latin typeface="メイリオ" panose="020B0604030504040204" pitchFamily="50" charset="-128"/>
                <a:ea typeface="メイリオ" panose="020B0604030504040204" pitchFamily="50" charset="-128"/>
              </a:rPr>
              <a:t>を、スマート農業技術活用促進法の生産方式革新実施計画の取組に必要な機械等（対象機械等及びその関連機械等）の導入に充てる助成対象者、又は</a:t>
            </a:r>
            <a:r>
              <a:rPr lang="ja-JP" altLang="en-US" sz="1200" u="sng" dirty="0">
                <a:latin typeface="メイリオ" panose="020B0604030504040204" pitchFamily="50" charset="-128"/>
                <a:ea typeface="メイリオ" panose="020B0604030504040204" pitchFamily="50" charset="-128"/>
              </a:rPr>
              <a:t>事業費の２分の１を超える額</a:t>
            </a:r>
            <a:r>
              <a:rPr lang="ja-JP" altLang="en-US" sz="1200" dirty="0">
                <a:latin typeface="メイリオ" panose="020B0604030504040204" pitchFamily="50" charset="-128"/>
                <a:ea typeface="メイリオ" panose="020B0604030504040204" pitchFamily="50" charset="-128"/>
              </a:rPr>
              <a:t>を、省力化農業への転換の取組に必要な機械等（対象機械等及びその関連機械等）の導入に充てる助成対象者が対象となります。</a:t>
            </a:r>
            <a:endParaRPr lang="en-US" altLang="ja-JP" sz="1200" b="1" u="sng" dirty="0">
              <a:latin typeface="メイリオ" panose="020B0604030504040204" pitchFamily="50" charset="-128"/>
              <a:ea typeface="メイリオ" panose="020B0604030504040204" pitchFamily="50" charset="-128"/>
            </a:endParaRPr>
          </a:p>
          <a:p>
            <a:pPr marL="468000" indent="-180000"/>
            <a:r>
              <a:rPr lang="ja-JP" altLang="en-US" sz="1200" dirty="0">
                <a:latin typeface="メイリオ" panose="020B0604030504040204" pitchFamily="50" charset="-128"/>
                <a:ea typeface="メイリオ" panose="020B0604030504040204" pitchFamily="50" charset="-128"/>
              </a:rPr>
              <a:t>・　省力化農業転換優先枠の対象機械等（　　ページ参照）及び一体的に利用するなどする関連機械等は、該当する</a:t>
            </a:r>
            <a:r>
              <a:rPr lang="ja-JP" altLang="en-US" sz="1200" b="1" dirty="0">
                <a:latin typeface="メイリオ" panose="020B0604030504040204" pitchFamily="50" charset="-128"/>
                <a:ea typeface="メイリオ" panose="020B0604030504040204" pitchFamily="50" charset="-128"/>
              </a:rPr>
              <a:t>生産方式革新実施計画</a:t>
            </a:r>
            <a:r>
              <a:rPr lang="ja-JP" altLang="en-US" sz="1200" dirty="0">
                <a:latin typeface="メイリオ" panose="020B0604030504040204" pitchFamily="50" charset="-128"/>
                <a:ea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rPr>
              <a:t>省力化農業機械等導入計画</a:t>
            </a:r>
            <a:r>
              <a:rPr lang="ja-JP" altLang="en-US" sz="1200" dirty="0">
                <a:latin typeface="メイリオ" panose="020B0604030504040204" pitchFamily="50" charset="-128"/>
                <a:ea typeface="メイリオ" panose="020B0604030504040204" pitchFamily="50" charset="-128"/>
              </a:rPr>
              <a:t>を添付し、</a:t>
            </a:r>
            <a:r>
              <a:rPr lang="ja-JP" altLang="en-US" sz="1200" u="sng" dirty="0">
                <a:latin typeface="メイリオ" panose="020B0604030504040204" pitchFamily="50" charset="-128"/>
                <a:ea typeface="メイリオ" panose="020B0604030504040204" pitchFamily="50" charset="-128"/>
              </a:rPr>
              <a:t>省力化農業機械等導入計画は都道府県を通じて</a:t>
            </a:r>
            <a:r>
              <a:rPr lang="ja-JP" altLang="en-US" sz="1200" u="sng" dirty="0">
                <a:solidFill>
                  <a:srgbClr val="FF0000"/>
                </a:solidFill>
                <a:uFill>
                  <a:solidFill>
                    <a:schemeClr val="tx1"/>
                  </a:solidFill>
                </a:uFill>
                <a:latin typeface="メイリオ" panose="020B0604030504040204" pitchFamily="50" charset="-128"/>
                <a:ea typeface="メイリオ" panose="020B0604030504040204" pitchFamily="50" charset="-128"/>
              </a:rPr>
              <a:t>地方農政局等と協議</a:t>
            </a:r>
            <a:r>
              <a:rPr lang="ja-JP" altLang="en-US" sz="1200" dirty="0">
                <a:latin typeface="メイリオ" panose="020B0604030504040204" pitchFamily="50" charset="-128"/>
                <a:ea typeface="メイリオ" panose="020B0604030504040204" pitchFamily="50" charset="-128"/>
              </a:rPr>
              <a:t>してください。</a:t>
            </a:r>
            <a:endParaRPr lang="en-US" altLang="ja-JP" sz="1200" dirty="0">
              <a:latin typeface="メイリオ" panose="020B0604030504040204" pitchFamily="50" charset="-128"/>
              <a:ea typeface="メイリオ" panose="020B0604030504040204" pitchFamily="50" charset="-128"/>
            </a:endParaRPr>
          </a:p>
          <a:p>
            <a:endParaRPr lang="en-US" altLang="ja-JP" sz="800" b="1" dirty="0">
              <a:solidFill>
                <a:srgbClr val="000000"/>
              </a:solidFill>
              <a:latin typeface="メイリオ" panose="020B0604030504040204" pitchFamily="50" charset="-128"/>
              <a:ea typeface="メイリオ" panose="020B0604030504040204" pitchFamily="50" charset="-128"/>
            </a:endParaRPr>
          </a:p>
          <a:p>
            <a:pPr marL="396000" indent="-396000"/>
            <a:r>
              <a:rPr lang="ja-JP" altLang="en-US" sz="1400" dirty="0">
                <a:latin typeface="メイリオ" panose="020B0604030504040204" pitchFamily="50" charset="-128"/>
                <a:ea typeface="メイリオ" panose="020B0604030504040204" pitchFamily="50" charset="-128"/>
              </a:rPr>
              <a:t>（２）</a:t>
            </a:r>
            <a:r>
              <a:rPr lang="ja-JP" altLang="en-US" sz="1400" b="1" dirty="0">
                <a:latin typeface="メイリオ" panose="020B0604030504040204" pitchFamily="50" charset="-128"/>
                <a:ea typeface="メイリオ" panose="020B0604030504040204" pitchFamily="50" charset="-128"/>
              </a:rPr>
              <a:t>「みどり農業推進優先枠」</a:t>
            </a:r>
            <a:endParaRPr lang="en-US" altLang="ja-JP" sz="1400" dirty="0">
              <a:latin typeface="メイリオ" panose="020B0604030504040204" pitchFamily="50" charset="-128"/>
              <a:ea typeface="メイリオ" panose="020B0604030504040204" pitchFamily="50" charset="-128"/>
            </a:endParaRPr>
          </a:p>
          <a:p>
            <a:pPr marL="468000" indent="-180000"/>
            <a:r>
              <a:rPr lang="ja-JP" altLang="en-US" sz="1200" dirty="0">
                <a:latin typeface="メイリオ" panose="020B0604030504040204" pitchFamily="50" charset="-128"/>
                <a:ea typeface="メイリオ" panose="020B0604030504040204" pitchFamily="50" charset="-128"/>
              </a:rPr>
              <a:t>・　</a:t>
            </a:r>
            <a:r>
              <a:rPr lang="ja-JP" altLang="en-US" sz="1200" u="sng" dirty="0">
                <a:latin typeface="メイリオ" panose="020B0604030504040204" pitchFamily="50" charset="-128"/>
                <a:ea typeface="メイリオ" panose="020B0604030504040204" pitchFamily="50" charset="-128"/>
              </a:rPr>
              <a:t>事業費の２分の１を超える額</a:t>
            </a:r>
            <a:r>
              <a:rPr lang="ja-JP" altLang="en-US" sz="1200" dirty="0">
                <a:latin typeface="メイリオ" panose="020B0604030504040204" pitchFamily="50" charset="-128"/>
                <a:ea typeface="メイリオ" panose="020B0604030504040204" pitchFamily="50" charset="-128"/>
              </a:rPr>
              <a:t>を、みどり農業の推進の取組に必要な機械等（対象機械等及びその関連機械等）の導入に充てる助成対象者が対象となります。</a:t>
            </a:r>
            <a:endParaRPr lang="en-US" altLang="ja-JP" sz="1200" b="1" u="sng" dirty="0">
              <a:latin typeface="メイリオ" panose="020B0604030504040204" pitchFamily="50" charset="-128"/>
              <a:ea typeface="メイリオ" panose="020B0604030504040204" pitchFamily="50" charset="-128"/>
            </a:endParaRPr>
          </a:p>
          <a:p>
            <a:pPr marL="468000" indent="-180000"/>
            <a:r>
              <a:rPr lang="ja-JP" altLang="en-US" sz="1200" dirty="0">
                <a:latin typeface="メイリオ" panose="020B0604030504040204" pitchFamily="50" charset="-128"/>
                <a:ea typeface="メイリオ" panose="020B0604030504040204" pitchFamily="50" charset="-128"/>
              </a:rPr>
              <a:t>・　みどり農業推進優先枠の対象機械等（　　ページ参照）及び一体的に利用するなどする関連機械等は、該当する</a:t>
            </a:r>
            <a:r>
              <a:rPr lang="zh-TW" altLang="en-US" sz="1200" b="1" dirty="0">
                <a:latin typeface="メイリオ" panose="020B0604030504040204" pitchFamily="50" charset="-128"/>
                <a:ea typeface="メイリオ" panose="020B0604030504040204" pitchFamily="50" charset="-128"/>
              </a:rPr>
              <a:t>環境負荷低減事業活動実施計画</a:t>
            </a:r>
            <a:r>
              <a:rPr lang="ja-JP" altLang="en-US" sz="1200" b="1" dirty="0">
                <a:latin typeface="メイリオ" panose="020B0604030504040204" pitchFamily="50" charset="-128"/>
                <a:ea typeface="メイリオ" panose="020B0604030504040204" pitchFamily="50" charset="-128"/>
              </a:rPr>
              <a:t>等</a:t>
            </a:r>
            <a:r>
              <a:rPr lang="ja-JP" altLang="en-US" sz="1200" dirty="0">
                <a:latin typeface="メイリオ" panose="020B0604030504040204" pitchFamily="50" charset="-128"/>
                <a:ea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rPr>
              <a:t>化石燃料・化学肥料使用量削減計画</a:t>
            </a:r>
            <a:r>
              <a:rPr lang="ja-JP" altLang="en-US" sz="1200" dirty="0">
                <a:latin typeface="メイリオ" panose="020B0604030504040204" pitchFamily="50" charset="-128"/>
                <a:ea typeface="メイリオ" panose="020B0604030504040204" pitchFamily="50" charset="-128"/>
              </a:rPr>
              <a:t>を添付し、</a:t>
            </a:r>
            <a:r>
              <a:rPr lang="ja-JP" altLang="en-US" sz="1200" u="sng" dirty="0">
                <a:latin typeface="メイリオ" panose="020B0604030504040204" pitchFamily="50" charset="-128"/>
                <a:ea typeface="メイリオ" panose="020B0604030504040204" pitchFamily="50" charset="-128"/>
              </a:rPr>
              <a:t>化石燃料・化学肥料使用量削減計画は都道府県を通じて</a:t>
            </a:r>
            <a:r>
              <a:rPr lang="ja-JP" altLang="en-US" sz="1200" u="sng" dirty="0">
                <a:solidFill>
                  <a:srgbClr val="FF0000"/>
                </a:solidFill>
                <a:uFill>
                  <a:solidFill>
                    <a:schemeClr val="tx1"/>
                  </a:solidFill>
                </a:uFill>
                <a:latin typeface="メイリオ" panose="020B0604030504040204" pitchFamily="50" charset="-128"/>
                <a:ea typeface="メイリオ" panose="020B0604030504040204" pitchFamily="50" charset="-128"/>
              </a:rPr>
              <a:t>地方農政局等と協議</a:t>
            </a:r>
            <a:r>
              <a:rPr lang="ja-JP" altLang="en-US" sz="1200" dirty="0">
                <a:latin typeface="メイリオ" panose="020B0604030504040204" pitchFamily="50" charset="-128"/>
                <a:ea typeface="メイリオ" panose="020B0604030504040204" pitchFamily="50" charset="-128"/>
              </a:rPr>
              <a:t>してください。</a:t>
            </a:r>
            <a:endParaRPr lang="en-US" altLang="ja-JP" sz="1200" dirty="0">
              <a:latin typeface="メイリオ" panose="020B0604030504040204" pitchFamily="50" charset="-128"/>
              <a:ea typeface="メイリオ" panose="020B0604030504040204" pitchFamily="50" charset="-128"/>
            </a:endParaRPr>
          </a:p>
        </p:txBody>
      </p:sp>
      <p:sp>
        <p:nvSpPr>
          <p:cNvPr id="2" name="四角形: 角を丸くする 1">
            <a:extLst>
              <a:ext uri="{FF2B5EF4-FFF2-40B4-BE49-F238E27FC236}">
                <a16:creationId xmlns:a16="http://schemas.microsoft.com/office/drawing/2014/main" id="{78B94993-D389-9C61-C83E-3846839E8195}"/>
              </a:ext>
            </a:extLst>
          </p:cNvPr>
          <p:cNvSpPr/>
          <p:nvPr/>
        </p:nvSpPr>
        <p:spPr>
          <a:xfrm>
            <a:off x="9526404" y="6473166"/>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14</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4" name="四角形: 角を丸くする 13">
            <a:extLst>
              <a:ext uri="{FF2B5EF4-FFF2-40B4-BE49-F238E27FC236}">
                <a16:creationId xmlns:a16="http://schemas.microsoft.com/office/drawing/2014/main" id="{DD2F8CAB-CA47-53B8-AFE2-B7673F64D161}"/>
              </a:ext>
            </a:extLst>
          </p:cNvPr>
          <p:cNvSpPr>
            <a:spLocks noChangeAspect="1"/>
          </p:cNvSpPr>
          <p:nvPr/>
        </p:nvSpPr>
        <p:spPr>
          <a:xfrm>
            <a:off x="3431250" y="1770502"/>
            <a:ext cx="180000" cy="18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800" dirty="0">
                <a:solidFill>
                  <a:prstClr val="black"/>
                </a:solidFill>
                <a:latin typeface="メイリオ" panose="020B0604030504040204" pitchFamily="50" charset="-128"/>
                <a:ea typeface="メイリオ" panose="020B0604030504040204" pitchFamily="50" charset="-128"/>
              </a:rPr>
              <a:t>15</a:t>
            </a:r>
            <a:endPar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5" name="四角形: 角を丸くする 14">
            <a:extLst>
              <a:ext uri="{FF2B5EF4-FFF2-40B4-BE49-F238E27FC236}">
                <a16:creationId xmlns:a16="http://schemas.microsoft.com/office/drawing/2014/main" id="{1AFA5DFF-73EE-2774-BE05-28DAC8C7F0AF}"/>
              </a:ext>
            </a:extLst>
          </p:cNvPr>
          <p:cNvSpPr>
            <a:spLocks noChangeAspect="1"/>
          </p:cNvSpPr>
          <p:nvPr/>
        </p:nvSpPr>
        <p:spPr>
          <a:xfrm>
            <a:off x="3431250" y="2827499"/>
            <a:ext cx="180000" cy="18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800" dirty="0">
                <a:solidFill>
                  <a:prstClr val="black"/>
                </a:solidFill>
                <a:latin typeface="メイリオ" panose="020B0604030504040204" pitchFamily="50" charset="-128"/>
                <a:ea typeface="メイリオ" panose="020B0604030504040204" pitchFamily="50" charset="-128"/>
              </a:rPr>
              <a:t>16</a:t>
            </a:r>
            <a:endPar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pic>
        <p:nvPicPr>
          <p:cNvPr id="68" name="図 67">
            <a:extLst>
              <a:ext uri="{FF2B5EF4-FFF2-40B4-BE49-F238E27FC236}">
                <a16:creationId xmlns:a16="http://schemas.microsoft.com/office/drawing/2014/main" id="{A7F4B3D3-2F6F-5457-B4E7-2D79608EC1F9}"/>
              </a:ext>
            </a:extLst>
          </p:cNvPr>
          <p:cNvPicPr>
            <a:picLocks noChangeAspect="1"/>
          </p:cNvPicPr>
          <p:nvPr/>
        </p:nvPicPr>
        <p:blipFill>
          <a:blip r:embed="rId4"/>
          <a:stretch>
            <a:fillRect/>
          </a:stretch>
        </p:blipFill>
        <p:spPr>
          <a:xfrm>
            <a:off x="90620" y="3494691"/>
            <a:ext cx="4814531" cy="3312000"/>
          </a:xfrm>
          <a:prstGeom prst="rect">
            <a:avLst/>
          </a:prstGeom>
        </p:spPr>
      </p:pic>
    </p:spTree>
    <p:extLst>
      <p:ext uri="{BB962C8B-B14F-4D97-AF65-F5344CB8AC3E}">
        <p14:creationId xmlns:p14="http://schemas.microsoft.com/office/powerpoint/2010/main" val="1043817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表 2">
            <a:extLst>
              <a:ext uri="{FF2B5EF4-FFF2-40B4-BE49-F238E27FC236}">
                <a16:creationId xmlns:a16="http://schemas.microsoft.com/office/drawing/2014/main" id="{DBDC3555-B6D5-EB39-8B73-0CE7E4F5E301}"/>
              </a:ext>
            </a:extLst>
          </p:cNvPr>
          <p:cNvGraphicFramePr>
            <a:graphicFrameLocks noGrp="1"/>
          </p:cNvGraphicFramePr>
          <p:nvPr>
            <p:extLst>
              <p:ext uri="{D42A27DB-BD31-4B8C-83A1-F6EECF244321}">
                <p14:modId xmlns:p14="http://schemas.microsoft.com/office/powerpoint/2010/main" val="968035740"/>
              </p:ext>
            </p:extLst>
          </p:nvPr>
        </p:nvGraphicFramePr>
        <p:xfrm>
          <a:off x="124131" y="1525726"/>
          <a:ext cx="9694681" cy="4852490"/>
        </p:xfrm>
        <a:graphic>
          <a:graphicData uri="http://schemas.openxmlformats.org/drawingml/2006/table">
            <a:tbl>
              <a:tblPr firstRow="1" bandRow="1">
                <a:tableStyleId>{93296810-A885-4BE3-A3E7-6D5BEEA58F35}</a:tableStyleId>
              </a:tblPr>
              <a:tblGrid>
                <a:gridCol w="2728126">
                  <a:extLst>
                    <a:ext uri="{9D8B030D-6E8A-4147-A177-3AD203B41FA5}">
                      <a16:colId xmlns:a16="http://schemas.microsoft.com/office/drawing/2014/main" val="20000"/>
                    </a:ext>
                  </a:extLst>
                </a:gridCol>
                <a:gridCol w="6966555">
                  <a:extLst>
                    <a:ext uri="{9D8B030D-6E8A-4147-A177-3AD203B41FA5}">
                      <a16:colId xmlns:a16="http://schemas.microsoft.com/office/drawing/2014/main" val="20001"/>
                    </a:ext>
                  </a:extLst>
                </a:gridCol>
              </a:tblGrid>
              <a:tr h="394527">
                <a:tc>
                  <a:txBody>
                    <a:bodyPr/>
                    <a:lstStyle/>
                    <a:p>
                      <a:pPr algn="ctr"/>
                      <a:r>
                        <a:rPr kumimoji="1" lang="ja-JP" altLang="en-US" sz="1600" dirty="0">
                          <a:latin typeface="メイリオ" panose="020B0604030504040204" pitchFamily="50" charset="-128"/>
                          <a:ea typeface="メイリオ" panose="020B0604030504040204" pitchFamily="50" charset="-128"/>
                        </a:rPr>
                        <a:t>対象となる機械等の種類</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r>
                        <a:rPr kumimoji="1" lang="ja-JP" altLang="en-US" sz="1600" dirty="0">
                          <a:latin typeface="メイリオ" panose="020B0604030504040204" pitchFamily="50" charset="-128"/>
                          <a:ea typeface="メイリオ" panose="020B0604030504040204" pitchFamily="50" charset="-128"/>
                        </a:rPr>
                        <a:t>概　　　　　　　　　　　　　要</a:t>
                      </a:r>
                      <a:endParaRPr kumimoji="1" lang="ja-JP" altLang="en-US" sz="1600" b="0" dirty="0">
                        <a:solidFill>
                          <a:schemeClr val="tx1"/>
                        </a:solidFill>
                        <a:latin typeface="メイリオ" panose="020B0604030504040204" pitchFamily="50" charset="-128"/>
                        <a:ea typeface="メイリオ" panose="020B0604030504040204" pitchFamily="50" charset="-128"/>
                      </a:endParaRPr>
                    </a:p>
                  </a:txBody>
                  <a:tcPr marL="0" marR="0" marT="0" marB="0"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0"/>
                  </a:ext>
                </a:extLst>
              </a:tr>
              <a:tr h="473782">
                <a:tc>
                  <a:txBody>
                    <a:bodyPr/>
                    <a:lstStyle/>
                    <a:p>
                      <a:r>
                        <a:rPr kumimoji="1" lang="ja-JP" altLang="en-US" sz="1050" dirty="0">
                          <a:latin typeface="メイリオ" panose="020B0604030504040204" pitchFamily="50" charset="-128"/>
                          <a:ea typeface="メイリオ" panose="020B0604030504040204" pitchFamily="50" charset="-128"/>
                        </a:rPr>
                        <a:t>①　農業用機械の自動操舵システム</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ＧＰＳ等の活用により、農業用機械の直進部分の操舵を自動で行うシステム</a:t>
                      </a:r>
                      <a:endParaRPr kumimoji="1" lang="en-US" altLang="ja-JP" sz="1050" dirty="0">
                        <a:latin typeface="メイリオ" panose="020B0604030504040204" pitchFamily="50" charset="-128"/>
                        <a:ea typeface="メイリオ" panose="020B0604030504040204" pitchFamily="50" charset="-128"/>
                      </a:endParaRPr>
                    </a:p>
                    <a:p>
                      <a:pPr marL="144000" indent="-144000"/>
                      <a:r>
                        <a:rPr kumimoji="1" lang="ja-JP" altLang="en-US" sz="1050" dirty="0">
                          <a:latin typeface="メイリオ" panose="020B0604030504040204" pitchFamily="50" charset="-128"/>
                          <a:ea typeface="メイリオ" panose="020B0604030504040204" pitchFamily="50" charset="-128"/>
                        </a:rPr>
                        <a:t>・　自動操舵システムを内蔵した農業用機械やＲＴＫ－ＧＰＳ基地局を含む</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279863">
                <a:tc>
                  <a:txBody>
                    <a:bodyPr/>
                    <a:lstStyle/>
                    <a:p>
                      <a:r>
                        <a:rPr kumimoji="1" lang="ja-JP" altLang="en-US" sz="1050" dirty="0">
                          <a:latin typeface="メイリオ" panose="020B0604030504040204" pitchFamily="50" charset="-128"/>
                          <a:ea typeface="メイリオ" panose="020B0604030504040204" pitchFamily="50" charset="-128"/>
                        </a:rPr>
                        <a:t>②　土壌センサー搭載型可変施肥田植機</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土壌肥沃度等のセンサーを搭載し、肥沃度に応じて施肥量を</a:t>
                      </a:r>
                      <a:r>
                        <a:rPr kumimoji="1" lang="ja-JP" altLang="en-US" sz="1050" dirty="0">
                          <a:solidFill>
                            <a:schemeClr val="tx1"/>
                          </a:solidFill>
                          <a:latin typeface="メイリオ" panose="020B0604030504040204" pitchFamily="50" charset="-128"/>
                          <a:ea typeface="メイリオ" panose="020B0604030504040204" pitchFamily="50" charset="-128"/>
                        </a:rPr>
                        <a:t>自動で</a:t>
                      </a:r>
                      <a:r>
                        <a:rPr kumimoji="1" lang="ja-JP" altLang="en-US" sz="1050" dirty="0">
                          <a:latin typeface="メイリオ" panose="020B0604030504040204" pitchFamily="50" charset="-128"/>
                          <a:ea typeface="メイリオ" panose="020B0604030504040204" pitchFamily="50" charset="-128"/>
                        </a:rPr>
                        <a:t>調節する機能を有する田植機。</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2"/>
                  </a:ext>
                </a:extLst>
              </a:tr>
              <a:tr h="473782">
                <a:tc>
                  <a:txBody>
                    <a:bodyPr/>
                    <a:lstStyle/>
                    <a:p>
                      <a:r>
                        <a:rPr kumimoji="1" lang="ja-JP" altLang="en-US" sz="1050" dirty="0">
                          <a:latin typeface="メイリオ" panose="020B0604030504040204" pitchFamily="50" charset="-128"/>
                          <a:ea typeface="メイリオ" panose="020B0604030504040204" pitchFamily="50" charset="-128"/>
                        </a:rPr>
                        <a:t>③　農薬散布等用無人航空機</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　　（マルチコプターを含む）</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農薬・肥料等の空中散布や作物の生育状況等のセンシングを行う無人航空機</a:t>
                      </a:r>
                      <a:endParaRPr kumimoji="1" lang="en-US" altLang="ja-JP" sz="1050" dirty="0">
                        <a:latin typeface="メイリオ" panose="020B0604030504040204" pitchFamily="50" charset="-128"/>
                        <a:ea typeface="メイリオ" panose="020B0604030504040204" pitchFamily="50" charset="-128"/>
                      </a:endParaRPr>
                    </a:p>
                    <a:p>
                      <a:pPr marL="144000" indent="-144000"/>
                      <a:r>
                        <a:rPr kumimoji="1" lang="ja-JP" altLang="en-US" sz="1050" dirty="0">
                          <a:latin typeface="メイリオ" panose="020B0604030504040204" pitchFamily="50" charset="-128"/>
                          <a:ea typeface="メイリオ" panose="020B0604030504040204" pitchFamily="50" charset="-128"/>
                        </a:rPr>
                        <a:t>・　マルチコプター（いわゆるドローン）を含む</a:t>
                      </a:r>
                      <a:endParaRPr kumimoji="1" lang="en-US" altLang="ja-JP" sz="1050" dirty="0">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r h="473782">
                <a:tc>
                  <a:txBody>
                    <a:bodyPr/>
                    <a:lstStyle/>
                    <a:p>
                      <a:r>
                        <a:rPr kumimoji="1" lang="ja-JP" altLang="en-US" sz="1050" dirty="0">
                          <a:latin typeface="メイリオ" panose="020B0604030504040204" pitchFamily="50" charset="-128"/>
                          <a:ea typeface="メイリオ" panose="020B0604030504040204" pitchFamily="50" charset="-128"/>
                        </a:rPr>
                        <a:t>④　自動収穫・選果作業機</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ロボット技術</a:t>
                      </a:r>
                      <a:r>
                        <a:rPr kumimoji="1" lang="ja-JP" altLang="en-US" sz="1050" dirty="0">
                          <a:solidFill>
                            <a:schemeClr val="tx1"/>
                          </a:solidFill>
                          <a:latin typeface="メイリオ" panose="020B0604030504040204" pitchFamily="50" charset="-128"/>
                          <a:ea typeface="メイリオ" panose="020B0604030504040204" pitchFamily="50" charset="-128"/>
                        </a:rPr>
                        <a:t>（センサー、知能・制御系、駆動系の３つの要素技術を有する知能化した機械システム。以下同じ。）</a:t>
                      </a:r>
                      <a:r>
                        <a:rPr kumimoji="1" lang="ja-JP" altLang="en-US" sz="1050" dirty="0">
                          <a:latin typeface="メイリオ" panose="020B0604030504040204" pitchFamily="50" charset="-128"/>
                          <a:ea typeface="メイリオ" panose="020B0604030504040204" pitchFamily="50" charset="-128"/>
                        </a:rPr>
                        <a:t>の活用により、収穫又は選果を自動で行う機械</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4"/>
                  </a:ext>
                </a:extLst>
              </a:tr>
              <a:tr h="473782">
                <a:tc>
                  <a:txBody>
                    <a:bodyPr/>
                    <a:lstStyle/>
                    <a:p>
                      <a:r>
                        <a:rPr kumimoji="1" lang="ja-JP" altLang="en-US" sz="1050" dirty="0">
                          <a:latin typeface="メイリオ" panose="020B0604030504040204" pitchFamily="50" charset="-128"/>
                          <a:ea typeface="メイリオ" panose="020B0604030504040204" pitchFamily="50" charset="-128"/>
                        </a:rPr>
                        <a:t>⑤　水田の高度水管理システム</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水田において、水位、水温等のセンサーで得られた情報を基に、給排水栓等の制御を</a:t>
                      </a:r>
                      <a:r>
                        <a:rPr kumimoji="1" lang="en-US" altLang="ja-JP" sz="1050" dirty="0">
                          <a:latin typeface="メイリオ" panose="020B0604030504040204" pitchFamily="50" charset="-128"/>
                          <a:ea typeface="メイリオ" panose="020B0604030504040204" pitchFamily="50" charset="-128"/>
                        </a:rPr>
                        <a:t>ICT</a:t>
                      </a:r>
                      <a:r>
                        <a:rPr kumimoji="1" lang="ja-JP" altLang="en-US" sz="1050" dirty="0">
                          <a:latin typeface="メイリオ" panose="020B0604030504040204" pitchFamily="50" charset="-128"/>
                          <a:ea typeface="メイリオ" panose="020B0604030504040204" pitchFamily="50" charset="-128"/>
                        </a:rPr>
                        <a:t>を活用して遠隔操作又は自動で行うシステム</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5"/>
                  </a:ext>
                </a:extLst>
              </a:tr>
              <a:tr h="4737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メイリオ" panose="020B0604030504040204" pitchFamily="50" charset="-128"/>
                          <a:ea typeface="メイリオ" panose="020B0604030504040204" pitchFamily="50" charset="-128"/>
                        </a:rPr>
                        <a:t>⑥　施設園芸の高度環境制御システム</a:t>
                      </a: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園芸施設において、温度、湿度、日射量、ＣＯ２等のセンサーで得られた複数の情報を基に、暖房機や天窓、カーテン、循環扇等の複数の環境制御機器の制御をＩＣＴを活用して遠隔操作又は自動で行うシステム</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6"/>
                  </a:ext>
                </a:extLst>
              </a:tr>
              <a:tr h="667704">
                <a:tc>
                  <a:txBody>
                    <a:bodyPr/>
                    <a:lstStyle/>
                    <a:p>
                      <a:r>
                        <a:rPr kumimoji="1" lang="ja-JP" altLang="en-US" sz="1050" dirty="0">
                          <a:latin typeface="メイリオ" panose="020B0604030504040204" pitchFamily="50" charset="-128"/>
                          <a:ea typeface="メイリオ" panose="020B0604030504040204" pitchFamily="50" charset="-128"/>
                        </a:rPr>
                        <a:t>⑦　</a:t>
                      </a:r>
                      <a:r>
                        <a:rPr kumimoji="1" lang="ja-JP" altLang="en-US" sz="1050" dirty="0" err="1">
                          <a:latin typeface="メイリオ" panose="020B0604030504040204" pitchFamily="50" charset="-128"/>
                          <a:ea typeface="メイリオ" panose="020B0604030504040204" pitchFamily="50" charset="-128"/>
                        </a:rPr>
                        <a:t>ほ</a:t>
                      </a:r>
                      <a:r>
                        <a:rPr kumimoji="1" lang="ja-JP" altLang="en-US" sz="1050" dirty="0">
                          <a:latin typeface="メイリオ" panose="020B0604030504040204" pitchFamily="50" charset="-128"/>
                          <a:ea typeface="メイリオ" panose="020B0604030504040204" pitchFamily="50" charset="-128"/>
                        </a:rPr>
                        <a:t>場環境等に応じた生産管理最適化</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　  　システム</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ほ場環境（温度、湿度、日照量等）、土壌状態（水位、肥沃度等）、作物の生育状況等のセンサーで得られた複数の情報を基に、ＩＣＴを活用して最適な生産管理を可能とするシステム</a:t>
                      </a:r>
                      <a:endParaRPr kumimoji="1" lang="en-US" altLang="ja-JP" sz="1050" dirty="0">
                        <a:latin typeface="メイリオ" panose="020B0604030504040204" pitchFamily="50" charset="-128"/>
                        <a:ea typeface="メイリオ" panose="020B0604030504040204" pitchFamily="50" charset="-128"/>
                      </a:endParaRPr>
                    </a:p>
                    <a:p>
                      <a:pPr marL="144000" indent="-144000"/>
                      <a:r>
                        <a:rPr kumimoji="1" lang="ja-JP" altLang="en-US" sz="1050" b="0" dirty="0">
                          <a:solidFill>
                            <a:schemeClr val="tx1"/>
                          </a:solidFill>
                          <a:latin typeface="メイリオ" panose="020B0604030504040204" pitchFamily="50" charset="-128"/>
                          <a:ea typeface="メイリオ" panose="020B0604030504040204" pitchFamily="50" charset="-128"/>
                        </a:rPr>
                        <a:t>・　システムからの情報に応じて、施肥量等を自動で調節する機能を有する農業用機械を含む</a:t>
                      </a: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7"/>
                  </a:ext>
                </a:extLst>
              </a:tr>
              <a:tr h="473782">
                <a:tc>
                  <a:txBody>
                    <a:bodyPr/>
                    <a:lstStyle/>
                    <a:p>
                      <a:r>
                        <a:rPr kumimoji="1" lang="ja-JP" altLang="en-US" sz="1050" dirty="0">
                          <a:latin typeface="メイリオ" panose="020B0604030504040204" pitchFamily="50" charset="-128"/>
                          <a:ea typeface="メイリオ" panose="020B0604030504040204" pitchFamily="50" charset="-128"/>
                        </a:rPr>
                        <a:t>⑧　牛個体管理システム</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センシング技術、画像処理技術等の活用により、牛個体の発情、健康状態等を計測し、その計測データに応じた管理を可能とするシステム</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8"/>
                  </a:ext>
                </a:extLst>
              </a:tr>
              <a:tr h="667704">
                <a:tc>
                  <a:txBody>
                    <a:bodyPr/>
                    <a:lstStyle/>
                    <a:p>
                      <a:r>
                        <a:rPr kumimoji="1" lang="ja-JP" altLang="en-US" sz="1050" dirty="0">
                          <a:latin typeface="メイリオ" panose="020B0604030504040204" pitchFamily="50" charset="-128"/>
                          <a:ea typeface="メイリオ" panose="020B0604030504040204" pitchFamily="50" charset="-128"/>
                        </a:rPr>
                        <a:t>⑨　都道府県特認機械等（その他）</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ロボット技術やＩＣＴ等の先端技術を活用した新たな農業用機械等であって、労働力不足の解消や生産性の向上、農産物の高付加価値化等の農業経営上の課題への対応に資するものとして都道府県が特に</a:t>
                      </a:r>
                      <a:r>
                        <a:rPr kumimoji="1" lang="ja-JP" altLang="en-US" sz="1050" b="0" dirty="0">
                          <a:solidFill>
                            <a:schemeClr val="tx1"/>
                          </a:solidFill>
                          <a:latin typeface="メイリオ" panose="020B0604030504040204" pitchFamily="50" charset="-128"/>
                          <a:ea typeface="メイリオ" panose="020B0604030504040204" pitchFamily="50" charset="-128"/>
                        </a:rPr>
                        <a:t>必要と</a:t>
                      </a:r>
                      <a:r>
                        <a:rPr kumimoji="1" lang="ja-JP" altLang="en-US" sz="1050" dirty="0">
                          <a:latin typeface="メイリオ" panose="020B0604030504040204" pitchFamily="50" charset="-128"/>
                          <a:ea typeface="メイリオ" panose="020B0604030504040204" pitchFamily="50" charset="-128"/>
                        </a:rPr>
                        <a:t>判断するもの</a:t>
                      </a:r>
                      <a:r>
                        <a:rPr kumimoji="1" lang="ja-JP" altLang="en-US" sz="1050" b="0" dirty="0">
                          <a:solidFill>
                            <a:srgbClr val="FF0000"/>
                          </a:solidFill>
                          <a:latin typeface="メイリオ" panose="020B0604030504040204" pitchFamily="50" charset="-128"/>
                          <a:ea typeface="メイリオ" panose="020B0604030504040204" pitchFamily="50" charset="-128"/>
                        </a:rPr>
                        <a:t>（都道府県は、判断の際に地方農政局等と協議すること）</a:t>
                      </a: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9"/>
                  </a:ext>
                </a:extLst>
              </a:tr>
            </a:tbl>
          </a:graphicData>
        </a:graphic>
      </p:graphicFrame>
      <p:sp>
        <p:nvSpPr>
          <p:cNvPr id="5" name="テキスト ボックス 4">
            <a:extLst>
              <a:ext uri="{FF2B5EF4-FFF2-40B4-BE49-F238E27FC236}">
                <a16:creationId xmlns:a16="http://schemas.microsoft.com/office/drawing/2014/main" id="{9F8524AE-9124-BBD6-773F-6497580C3713}"/>
              </a:ext>
            </a:extLst>
          </p:cNvPr>
          <p:cNvSpPr txBox="1"/>
          <p:nvPr/>
        </p:nvSpPr>
        <p:spPr>
          <a:xfrm>
            <a:off x="0" y="466236"/>
            <a:ext cx="9906000" cy="984885"/>
          </a:xfrm>
          <a:prstGeom prst="rect">
            <a:avLst/>
          </a:prstGeom>
          <a:noFill/>
        </p:spPr>
        <p:txBody>
          <a:bodyPr wrap="square" lIns="180000">
            <a:spAutoFit/>
          </a:bodyPr>
          <a:lstStyle/>
          <a:p>
            <a:r>
              <a:rPr lang="ja-JP" altLang="en-US" sz="1400" dirty="0">
                <a:latin typeface="メイリオ" panose="020B0604030504040204" pitchFamily="50" charset="-128"/>
                <a:ea typeface="メイリオ" panose="020B0604030504040204" pitchFamily="50" charset="-128"/>
              </a:rPr>
              <a:t>　省力化農業転換優先枠は、スマート農業技術活用促進法の生産方式革新実施計画の認定を受けた助成対象者が導入する機械等、又は下記のロボット技術や情報通信技術（ＩＣＴ）等の先端技術を活用した機械等（労働力不足の解消、農産物の価値向上等の農業経営上の課題への対応に資することが確実と見込まれるものに限る。）の導入により省力化農業への転換を図る助成対象者が対象です。</a:t>
            </a:r>
            <a:endParaRPr lang="en-US" altLang="ja-JP" sz="1400" dirty="0">
              <a:latin typeface="メイリオ" panose="020B0604030504040204" pitchFamily="50" charset="-128"/>
              <a:ea typeface="メイリオ" panose="020B0604030504040204" pitchFamily="50" charset="-128"/>
            </a:endParaRPr>
          </a:p>
          <a:p>
            <a:endParaRPr lang="en-US" altLang="ja-JP" sz="200" dirty="0">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38439D39-1E70-61B3-EFD1-FF5BB21932DA}"/>
              </a:ext>
            </a:extLst>
          </p:cNvPr>
          <p:cNvSpPr/>
          <p:nvPr/>
        </p:nvSpPr>
        <p:spPr>
          <a:xfrm>
            <a:off x="0" y="100231"/>
            <a:ext cx="5192786" cy="338554"/>
          </a:xfrm>
          <a:prstGeom prst="rect">
            <a:avLst/>
          </a:prstGeom>
        </p:spPr>
        <p:txBody>
          <a:bodyPr wrap="square">
            <a:spAutoFit/>
          </a:bodyPr>
          <a:lstStyle/>
          <a:p>
            <a:r>
              <a:rPr kumimoji="1" lang="en-US" altLang="ja-JP" sz="1600" b="1" dirty="0">
                <a:solidFill>
                  <a:schemeClr val="accent6">
                    <a:lumMod val="75000"/>
                  </a:schemeClr>
                </a:solidFill>
                <a:latin typeface="メイリオ" panose="020B0604030504040204" pitchFamily="50" charset="-128"/>
                <a:ea typeface="メイリオ" panose="020B0604030504040204" pitchFamily="50" charset="-128"/>
              </a:rPr>
              <a:t>【</a:t>
            </a:r>
            <a:r>
              <a:rPr kumimoji="1" lang="ja-JP" altLang="en-US" sz="1600" b="1" dirty="0">
                <a:solidFill>
                  <a:schemeClr val="accent6">
                    <a:lumMod val="75000"/>
                  </a:schemeClr>
                </a:solidFill>
                <a:latin typeface="メイリオ" panose="020B0604030504040204" pitchFamily="50" charset="-128"/>
                <a:ea typeface="メイリオ" panose="020B0604030504040204" pitchFamily="50" charset="-128"/>
              </a:rPr>
              <a:t>省力化農業転換優先枠の対象となる機械等</a:t>
            </a:r>
            <a:r>
              <a:rPr kumimoji="1" lang="en-US" altLang="ja-JP" sz="1600" b="1" dirty="0">
                <a:solidFill>
                  <a:schemeClr val="accent6">
                    <a:lumMod val="75000"/>
                  </a:schemeClr>
                </a:solidFill>
                <a:latin typeface="メイリオ" panose="020B0604030504040204" pitchFamily="50" charset="-128"/>
                <a:ea typeface="メイリオ" panose="020B0604030504040204" pitchFamily="50" charset="-128"/>
              </a:rPr>
              <a:t>】</a:t>
            </a:r>
            <a:endParaRPr lang="ja-JP" altLang="en-US" sz="1600" b="1" dirty="0">
              <a:solidFill>
                <a:schemeClr val="accent6">
                  <a:lumMod val="75000"/>
                </a:schemeClr>
              </a:solidFill>
              <a:latin typeface="メイリオ" panose="020B0604030504040204" pitchFamily="50" charset="-128"/>
              <a:ea typeface="メイリオ" panose="020B0604030504040204" pitchFamily="50" charset="-128"/>
            </a:endParaRPr>
          </a:p>
        </p:txBody>
      </p:sp>
      <p:sp>
        <p:nvSpPr>
          <p:cNvPr id="4" name="四角形: 角を丸くする 3">
            <a:extLst>
              <a:ext uri="{FF2B5EF4-FFF2-40B4-BE49-F238E27FC236}">
                <a16:creationId xmlns:a16="http://schemas.microsoft.com/office/drawing/2014/main" id="{D4008EB4-2A83-19F0-B871-28CD045EA0CC}"/>
              </a:ext>
            </a:extLst>
          </p:cNvPr>
          <p:cNvSpPr/>
          <p:nvPr/>
        </p:nvSpPr>
        <p:spPr>
          <a:xfrm>
            <a:off x="9526404" y="6481874"/>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dirty="0">
                <a:solidFill>
                  <a:prstClr val="black"/>
                </a:solidFill>
                <a:latin typeface="メイリオ" panose="020B0604030504040204" pitchFamily="50" charset="-128"/>
                <a:ea typeface="メイリオ" panose="020B0604030504040204" pitchFamily="50" charset="-128"/>
              </a:rPr>
              <a:t>15</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F02F50E3-6A1E-6C90-D88A-FDF8904078A2}"/>
              </a:ext>
            </a:extLst>
          </p:cNvPr>
          <p:cNvSpPr txBox="1"/>
          <p:nvPr/>
        </p:nvSpPr>
        <p:spPr>
          <a:xfrm>
            <a:off x="102980" y="6438705"/>
            <a:ext cx="9511283" cy="430887"/>
          </a:xfrm>
          <a:prstGeom prst="rect">
            <a:avLst/>
          </a:prstGeom>
          <a:noFill/>
        </p:spPr>
        <p:txBody>
          <a:bodyPr wrap="square">
            <a:spAutoFit/>
          </a:bodyPr>
          <a:lstStyle/>
          <a:p>
            <a:pPr marL="144000" indent="-144000"/>
            <a:r>
              <a:rPr lang="en-US" altLang="ja-JP" sz="1050" dirty="0">
                <a:ea typeface="Meiryo UI" panose="020B0604030504040204" pitchFamily="50" charset="-128"/>
              </a:rPr>
              <a:t>※</a:t>
            </a:r>
            <a:r>
              <a:rPr lang="ja-JP" altLang="en-US" sz="1050" dirty="0">
                <a:ea typeface="Meiryo UI" panose="020B0604030504040204" pitchFamily="50" charset="-128"/>
              </a:rPr>
              <a:t>　電動</a:t>
            </a:r>
            <a:r>
              <a:rPr kumimoji="1" lang="ja-JP" altLang="en-US" sz="1050" b="0" dirty="0">
                <a:latin typeface="Meiryo UI" panose="020B0604030504040204" pitchFamily="50" charset="-128"/>
                <a:ea typeface="Meiryo UI" panose="020B0604030504040204" pitchFamily="50" charset="-128"/>
              </a:rPr>
              <a:t>アシストスーツについては、</a:t>
            </a:r>
            <a:r>
              <a:rPr lang="ja-JP" altLang="en-US" sz="1050" dirty="0">
                <a:effectLst/>
                <a:latin typeface="Meiryo UI" panose="020B0604030504040204" pitchFamily="50" charset="-128"/>
                <a:ea typeface="Meiryo UI" panose="020B0604030504040204" pitchFamily="50" charset="-128"/>
                <a:cs typeface="ＭＳ 明朝" panose="02020609040205080304" pitchFamily="17" charset="-128"/>
              </a:rPr>
              <a:t>（</a:t>
            </a:r>
            <a:r>
              <a:rPr lang="en-US" altLang="ja-JP" sz="1050" dirty="0">
                <a:effectLst/>
                <a:latin typeface="Meiryo UI" panose="020B0604030504040204" pitchFamily="50" charset="-128"/>
                <a:ea typeface="Meiryo UI" panose="020B0604030504040204" pitchFamily="50" charset="-128"/>
                <a:cs typeface="ＭＳ 明朝" panose="02020609040205080304" pitchFamily="17" charset="-128"/>
              </a:rPr>
              <a:t>1</a:t>
            </a:r>
            <a:r>
              <a:rPr lang="ja-JP" altLang="en-US" sz="1050" dirty="0">
                <a:effectLst/>
                <a:latin typeface="Meiryo UI" panose="020B0604030504040204" pitchFamily="50" charset="-128"/>
                <a:ea typeface="Meiryo UI" panose="020B0604030504040204" pitchFamily="50" charset="-128"/>
                <a:cs typeface="ＭＳ 明朝" panose="02020609040205080304" pitchFamily="17" charset="-128"/>
              </a:rPr>
              <a:t>）</a:t>
            </a:r>
            <a:r>
              <a:rPr lang="ja-JP" altLang="ja-JP" sz="1050" dirty="0">
                <a:effectLst/>
                <a:latin typeface="Meiryo UI" panose="020B0604030504040204" pitchFamily="50" charset="-128"/>
                <a:ea typeface="Meiryo UI" panose="020B0604030504040204" pitchFamily="50" charset="-128"/>
                <a:cs typeface="ＭＳ 明朝" panose="02020609040205080304" pitchFamily="17" charset="-128"/>
              </a:rPr>
              <a:t>農産物の生産等に係る作業に使用する期間内において他用途に使用されないものであること</a:t>
            </a:r>
            <a:r>
              <a:rPr lang="ja-JP" altLang="en-US" sz="1050" dirty="0">
                <a:effectLst/>
                <a:latin typeface="Meiryo UI" panose="020B0604030504040204" pitchFamily="50" charset="-128"/>
                <a:ea typeface="Meiryo UI" panose="020B0604030504040204" pitchFamily="50" charset="-128"/>
                <a:cs typeface="ＭＳ 明朝" panose="02020609040205080304" pitchFamily="17" charset="-128"/>
              </a:rPr>
              <a:t>、（</a:t>
            </a:r>
            <a:r>
              <a:rPr lang="en-US" altLang="ja-JP" sz="1050" dirty="0">
                <a:effectLst/>
                <a:latin typeface="Meiryo UI" panose="020B0604030504040204" pitchFamily="50" charset="-128"/>
                <a:ea typeface="Meiryo UI" panose="020B0604030504040204" pitchFamily="50" charset="-128"/>
                <a:cs typeface="ＭＳ 明朝" panose="02020609040205080304" pitchFamily="17" charset="-128"/>
              </a:rPr>
              <a:t>2</a:t>
            </a:r>
            <a:r>
              <a:rPr lang="ja-JP" altLang="en-US" sz="1050" dirty="0">
                <a:effectLst/>
                <a:latin typeface="Meiryo UI" panose="020B0604030504040204" pitchFamily="50" charset="-128"/>
                <a:ea typeface="Meiryo UI" panose="020B0604030504040204" pitchFamily="50" charset="-128"/>
                <a:cs typeface="ＭＳ 明朝" panose="02020609040205080304" pitchFamily="17" charset="-128"/>
              </a:rPr>
              <a:t>）</a:t>
            </a:r>
            <a:r>
              <a:rPr lang="ja-JP" altLang="ja-JP" sz="1050" dirty="0">
                <a:effectLst/>
                <a:latin typeface="Meiryo UI" panose="020B0604030504040204" pitchFamily="50" charset="-128"/>
                <a:ea typeface="Meiryo UI" panose="020B0604030504040204" pitchFamily="50" charset="-128"/>
                <a:cs typeface="ＭＳ 明朝" panose="02020609040205080304" pitchFamily="17" charset="-128"/>
              </a:rPr>
              <a:t>農業経営において真に必要であること</a:t>
            </a:r>
            <a:r>
              <a:rPr lang="ja-JP" altLang="en-US" sz="1050" dirty="0">
                <a:effectLst/>
                <a:latin typeface="Meiryo UI" panose="020B0604030504040204" pitchFamily="50" charset="-128"/>
                <a:ea typeface="Meiryo UI" panose="020B0604030504040204" pitchFamily="50" charset="-128"/>
                <a:cs typeface="ＭＳ 明朝" panose="02020609040205080304" pitchFamily="17" charset="-128"/>
              </a:rPr>
              <a:t>、</a:t>
            </a:r>
            <a:r>
              <a:rPr lang="ja-JP" altLang="en-US" sz="1050" dirty="0">
                <a:latin typeface="Meiryo UI" panose="020B0604030504040204" pitchFamily="50" charset="-128"/>
                <a:ea typeface="Meiryo UI" panose="020B0604030504040204" pitchFamily="50" charset="-128"/>
                <a:cs typeface="ＭＳ 明朝" panose="02020609040205080304" pitchFamily="17" charset="-128"/>
              </a:rPr>
              <a:t>（</a:t>
            </a:r>
            <a:r>
              <a:rPr lang="en-US" altLang="ja-JP" sz="1050" dirty="0">
                <a:latin typeface="Meiryo UI" panose="020B0604030504040204" pitchFamily="50" charset="-128"/>
                <a:ea typeface="Meiryo UI" panose="020B0604030504040204" pitchFamily="50" charset="-128"/>
                <a:cs typeface="ＭＳ 明朝" panose="02020609040205080304" pitchFamily="17" charset="-128"/>
              </a:rPr>
              <a:t>3</a:t>
            </a:r>
            <a:r>
              <a:rPr lang="ja-JP" altLang="en-US" sz="1050" dirty="0">
                <a:latin typeface="Meiryo UI" panose="020B0604030504040204" pitchFamily="50" charset="-128"/>
                <a:ea typeface="Meiryo UI" panose="020B0604030504040204" pitchFamily="50" charset="-128"/>
                <a:cs typeface="ＭＳ 明朝" panose="02020609040205080304" pitchFamily="17" charset="-128"/>
              </a:rPr>
              <a:t>）</a:t>
            </a:r>
            <a:r>
              <a:rPr lang="ja-JP" altLang="ja-JP" sz="1050" dirty="0">
                <a:effectLst/>
                <a:latin typeface="Meiryo UI" panose="020B0604030504040204" pitchFamily="50" charset="-128"/>
                <a:ea typeface="Meiryo UI" panose="020B0604030504040204" pitchFamily="50" charset="-128"/>
                <a:cs typeface="ＭＳ 明朝" panose="02020609040205080304" pitchFamily="17" charset="-128"/>
              </a:rPr>
              <a:t>導入後の適正利用が確認できるものであること</a:t>
            </a:r>
            <a:r>
              <a:rPr lang="ja-JP" altLang="en-US" sz="1050" dirty="0">
                <a:effectLst/>
                <a:latin typeface="Meiryo UI" panose="020B0604030504040204" pitchFamily="50" charset="-128"/>
                <a:ea typeface="Meiryo UI" panose="020B0604030504040204" pitchFamily="50" charset="-128"/>
                <a:cs typeface="ＭＳ 明朝" panose="02020609040205080304" pitchFamily="17" charset="-128"/>
              </a:rPr>
              <a:t>の要件を全て満たす場合は、</a:t>
            </a:r>
            <a:r>
              <a:rPr kumimoji="1" lang="ja-JP" altLang="en-US" sz="1050" dirty="0">
                <a:latin typeface="+mn-lt"/>
                <a:ea typeface="Meiryo UI" panose="020B0604030504040204" pitchFamily="50" charset="-128"/>
              </a:rPr>
              <a:t>「⑨</a:t>
            </a:r>
            <a:r>
              <a:rPr kumimoji="1" lang="ja-JP" altLang="en-US" sz="1050" dirty="0">
                <a:latin typeface="Meiryo UI" panose="020B0604030504040204" pitchFamily="50" charset="-128"/>
                <a:ea typeface="Meiryo UI" panose="020B0604030504040204" pitchFamily="50" charset="-128"/>
              </a:rPr>
              <a:t>都道府県特認機械等（その他）」の</a:t>
            </a:r>
            <a:r>
              <a:rPr kumimoji="1" lang="ja-JP" altLang="en-US" sz="1050" b="0" dirty="0">
                <a:latin typeface="Meiryo UI" panose="020B0604030504040204" pitchFamily="50" charset="-128"/>
                <a:ea typeface="Meiryo UI" panose="020B0604030504040204" pitchFamily="50" charset="-128"/>
              </a:rPr>
              <a:t>対象に含まれます。</a:t>
            </a:r>
            <a:endParaRPr lang="ja-JP" altLang="en-US" sz="1050" dirty="0"/>
          </a:p>
        </p:txBody>
      </p:sp>
    </p:spTree>
    <p:extLst>
      <p:ext uri="{BB962C8B-B14F-4D97-AF65-F5344CB8AC3E}">
        <p14:creationId xmlns:p14="http://schemas.microsoft.com/office/powerpoint/2010/main" val="3201266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38439D39-1E70-61B3-EFD1-FF5BB21932DA}"/>
              </a:ext>
            </a:extLst>
          </p:cNvPr>
          <p:cNvSpPr/>
          <p:nvPr/>
        </p:nvSpPr>
        <p:spPr>
          <a:xfrm>
            <a:off x="0" y="100231"/>
            <a:ext cx="6461760" cy="338554"/>
          </a:xfrm>
          <a:prstGeom prst="rect">
            <a:avLst/>
          </a:prstGeom>
        </p:spPr>
        <p:txBody>
          <a:bodyPr wrap="square">
            <a:spAutoFit/>
          </a:bodyPr>
          <a:lstStyle/>
          <a:p>
            <a:r>
              <a:rPr kumimoji="1" lang="en-US" altLang="ja-JP" sz="1600" b="1" dirty="0">
                <a:solidFill>
                  <a:schemeClr val="accent6">
                    <a:lumMod val="75000"/>
                  </a:schemeClr>
                </a:solidFill>
                <a:latin typeface="メイリオ" panose="020B0604030504040204" pitchFamily="50" charset="-128"/>
                <a:ea typeface="メイリオ" panose="020B0604030504040204" pitchFamily="50" charset="-128"/>
              </a:rPr>
              <a:t>【</a:t>
            </a:r>
            <a:r>
              <a:rPr kumimoji="1" lang="ja-JP" altLang="en-US" sz="1600" b="1" dirty="0">
                <a:solidFill>
                  <a:schemeClr val="accent6">
                    <a:lumMod val="75000"/>
                  </a:schemeClr>
                </a:solidFill>
                <a:latin typeface="メイリオ" panose="020B0604030504040204" pitchFamily="50" charset="-128"/>
                <a:ea typeface="メイリオ" panose="020B0604030504040204" pitchFamily="50" charset="-128"/>
              </a:rPr>
              <a:t>みどり農業推進優先枠の対象となる機械等</a:t>
            </a:r>
            <a:r>
              <a:rPr kumimoji="1" lang="en-US" altLang="ja-JP" sz="1600" b="1" dirty="0">
                <a:solidFill>
                  <a:schemeClr val="accent6">
                    <a:lumMod val="75000"/>
                  </a:schemeClr>
                </a:solidFill>
                <a:latin typeface="メイリオ" panose="020B0604030504040204" pitchFamily="50" charset="-128"/>
                <a:ea typeface="メイリオ" panose="020B0604030504040204" pitchFamily="50" charset="-128"/>
              </a:rPr>
              <a:t>】</a:t>
            </a:r>
            <a:endParaRPr lang="ja-JP" altLang="en-US" sz="1600" b="1" dirty="0">
              <a:solidFill>
                <a:schemeClr val="accent6">
                  <a:lumMod val="75000"/>
                </a:schemeClr>
              </a:solidFill>
              <a:latin typeface="メイリオ" panose="020B0604030504040204" pitchFamily="50" charset="-128"/>
              <a:ea typeface="メイリオ" panose="020B0604030504040204" pitchFamily="50" charset="-128"/>
            </a:endParaRPr>
          </a:p>
        </p:txBody>
      </p:sp>
      <p:graphicFrame>
        <p:nvGraphicFramePr>
          <p:cNvPr id="6" name="表 7">
            <a:extLst>
              <a:ext uri="{FF2B5EF4-FFF2-40B4-BE49-F238E27FC236}">
                <a16:creationId xmlns:a16="http://schemas.microsoft.com/office/drawing/2014/main" id="{24B58A55-485F-937B-B56C-161B55E91E65}"/>
              </a:ext>
            </a:extLst>
          </p:cNvPr>
          <p:cNvGraphicFramePr>
            <a:graphicFrameLocks noGrp="1"/>
          </p:cNvGraphicFramePr>
          <p:nvPr>
            <p:extLst>
              <p:ext uri="{D42A27DB-BD31-4B8C-83A1-F6EECF244321}">
                <p14:modId xmlns:p14="http://schemas.microsoft.com/office/powerpoint/2010/main" val="3339528196"/>
              </p:ext>
            </p:extLst>
          </p:nvPr>
        </p:nvGraphicFramePr>
        <p:xfrm>
          <a:off x="142340" y="1070386"/>
          <a:ext cx="9619790" cy="2696260"/>
        </p:xfrm>
        <a:graphic>
          <a:graphicData uri="http://schemas.openxmlformats.org/drawingml/2006/table">
            <a:tbl>
              <a:tblPr firstRow="1" bandRow="1">
                <a:tableStyleId>{5C22544A-7EE6-4342-B048-85BDC9FD1C3A}</a:tableStyleId>
              </a:tblPr>
              <a:tblGrid>
                <a:gridCol w="9619790">
                  <a:extLst>
                    <a:ext uri="{9D8B030D-6E8A-4147-A177-3AD203B41FA5}">
                      <a16:colId xmlns:a16="http://schemas.microsoft.com/office/drawing/2014/main" val="396780380"/>
                    </a:ext>
                  </a:extLst>
                </a:gridCol>
              </a:tblGrid>
              <a:tr h="439859">
                <a:tc>
                  <a:txBody>
                    <a:bodyPr/>
                    <a:lstStyle/>
                    <a:p>
                      <a:pPr marL="360000" indent="-360000"/>
                      <a:r>
                        <a:rPr lang="ja-JP" altLang="en-US" sz="1400" b="0" dirty="0">
                          <a:solidFill>
                            <a:schemeClr val="tx1"/>
                          </a:solidFill>
                          <a:latin typeface="メイリオ" panose="020B0604030504040204" pitchFamily="50" charset="-128"/>
                          <a:ea typeface="メイリオ" panose="020B0604030504040204" pitchFamily="50" charset="-128"/>
                        </a:rPr>
                        <a:t>（１）</a:t>
                      </a:r>
                      <a:r>
                        <a:rPr lang="ja-JP" altLang="en-US" sz="1400" b="1" i="0" u="none" strike="noStrike" baseline="0" dirty="0">
                          <a:solidFill>
                            <a:schemeClr val="tx1"/>
                          </a:solidFill>
                          <a:latin typeface="メイリオ" panose="020B0604030504040204" pitchFamily="50" charset="-128"/>
                          <a:ea typeface="メイリオ" panose="020B0604030504040204" pitchFamily="50" charset="-128"/>
                        </a:rPr>
                        <a:t>みどりの食料システム法</a:t>
                      </a:r>
                      <a:r>
                        <a:rPr kumimoji="0" lang="ja-JP" altLang="en-US" sz="1400" b="0" i="0"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明朝" panose="02020609040205080304" pitchFamily="17" charset="-128"/>
                        </a:rPr>
                        <a:t>に基づき、</a:t>
                      </a:r>
                      <a:r>
                        <a:rPr kumimoji="0" lang="ja-JP" altLang="en-US" sz="1400" b="1" i="0"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明朝" panose="02020609040205080304" pitchFamily="17" charset="-128"/>
                        </a:rPr>
                        <a:t>環</a:t>
                      </a:r>
                      <a:r>
                        <a:rPr kumimoji="0" lang="ja-JP" altLang="en-US" sz="1400" b="1" i="0" strike="noStrike" cap="none" normalizeH="0" baseline="0" dirty="0" bmk="">
                          <a:ln>
                            <a:noFill/>
                          </a:ln>
                          <a:solidFill>
                            <a:schemeClr val="tx1"/>
                          </a:solidFill>
                          <a:effectLst/>
                          <a:latin typeface="メイリオ" panose="020B0604030504040204" pitchFamily="50" charset="-128"/>
                          <a:ea typeface="メイリオ" panose="020B0604030504040204" pitchFamily="50" charset="-128"/>
                          <a:cs typeface="ＭＳ 明朝" panose="02020609040205080304" pitchFamily="17" charset="-128"/>
                        </a:rPr>
                        <a:t>境負荷低減事業活動実施計画</a:t>
                      </a:r>
                      <a:r>
                        <a:rPr kumimoji="0" lang="ja-JP" altLang="en-US" sz="1400" b="0" i="0" strike="noStrike" cap="none" normalizeH="0" baseline="0" dirty="0" bmk="">
                          <a:ln>
                            <a:noFill/>
                          </a:ln>
                          <a:solidFill>
                            <a:schemeClr val="tx1"/>
                          </a:solidFill>
                          <a:effectLst/>
                          <a:latin typeface="メイリオ" panose="020B0604030504040204" pitchFamily="50" charset="-128"/>
                          <a:ea typeface="メイリオ" panose="020B0604030504040204" pitchFamily="50" charset="-128"/>
                          <a:cs typeface="ＭＳ 明朝" panose="02020609040205080304" pitchFamily="17" charset="-128"/>
                        </a:rPr>
                        <a:t>又は</a:t>
                      </a:r>
                      <a:r>
                        <a:rPr kumimoji="0" lang="ja-JP" altLang="en-US" sz="1400" b="1" i="0" strike="noStrike" cap="none" normalizeH="0" baseline="0" dirty="0" bmk="">
                          <a:ln>
                            <a:noFill/>
                          </a:ln>
                          <a:solidFill>
                            <a:schemeClr val="tx1"/>
                          </a:solidFill>
                          <a:effectLst/>
                          <a:latin typeface="メイリオ" panose="020B0604030504040204" pitchFamily="50" charset="-128"/>
                          <a:ea typeface="メイリオ" panose="020B0604030504040204" pitchFamily="50" charset="-128"/>
                          <a:cs typeface="ＭＳ 明朝" panose="02020609040205080304" pitchFamily="17" charset="-128"/>
                        </a:rPr>
                        <a:t>特定環境負荷低減事業活動実施計画</a:t>
                      </a:r>
                      <a:r>
                        <a:rPr kumimoji="0" lang="ja-JP" altLang="en-US" sz="1400" b="0" i="0" strike="noStrike" cap="none" normalizeH="0" baseline="0" dirty="0" bmk="">
                          <a:ln>
                            <a:noFill/>
                          </a:ln>
                          <a:solidFill>
                            <a:schemeClr val="tx1"/>
                          </a:solidFill>
                          <a:effectLst/>
                          <a:latin typeface="メイリオ" panose="020B0604030504040204" pitchFamily="50" charset="-128"/>
                          <a:ea typeface="メイリオ" panose="020B0604030504040204" pitchFamily="50" charset="-128"/>
                          <a:cs typeface="ＭＳ 明朝" panose="02020609040205080304" pitchFamily="17" charset="-128"/>
                        </a:rPr>
                        <a:t>の認定を受けた計画の活動に関連する機械等</a:t>
                      </a:r>
                    </a:p>
                  </a:txBody>
                  <a:tcPr>
                    <a:noFill/>
                  </a:tcPr>
                </a:tc>
                <a:extLst>
                  <a:ext uri="{0D108BD9-81ED-4DB2-BD59-A6C34878D82A}">
                    <a16:rowId xmlns:a16="http://schemas.microsoft.com/office/drawing/2014/main" val="2053802162"/>
                  </a:ext>
                </a:extLst>
              </a:tr>
              <a:tr h="1552443">
                <a:tc>
                  <a:txBody>
                    <a:bodyPr/>
                    <a:lstStyle/>
                    <a:p>
                      <a:pPr>
                        <a:lnSpc>
                          <a:spcPts val="1900"/>
                        </a:lnSpc>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　</a:t>
                      </a:r>
                      <a:r>
                        <a:rPr kumimoji="1" lang="ja-JP" altLang="en-US" sz="1400" b="0" dirty="0">
                          <a:solidFill>
                            <a:schemeClr val="tx1"/>
                          </a:solidFill>
                          <a:latin typeface="メイリオ" panose="020B0604030504040204" pitchFamily="50" charset="-128"/>
                          <a:ea typeface="メイリオ" panose="020B0604030504040204" pitchFamily="50" charset="-128"/>
                        </a:rPr>
                        <a:t>下記の環境負荷低減事業活動に関連する機械等</a:t>
                      </a:r>
                      <a:endPar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a:lnSpc>
                          <a:spcPts val="1900"/>
                        </a:lnSpc>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　　 ① 土づくり、化学肥料・化学農薬の使用低減の取組を一体的に行う事業活動（有機農業の取組を含む。）</a:t>
                      </a:r>
                    </a:p>
                    <a:p>
                      <a:pPr>
                        <a:lnSpc>
                          <a:spcPts val="1900"/>
                        </a:lnSpc>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　　 ② 温室効果ガスの排出の量の削減に資する事業活動</a:t>
                      </a:r>
                      <a:endPar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　　 ③ 別途、農林水産大臣が定める事業活動</a:t>
                      </a:r>
                      <a:endPar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200" b="0" i="0" u="none" strike="noStrike" kern="1200" baseline="0" dirty="0">
                          <a:solidFill>
                            <a:schemeClr val="tx1"/>
                          </a:solidFill>
                          <a:latin typeface="メイリオ" panose="020B0604030504040204" pitchFamily="50" charset="-128"/>
                          <a:ea typeface="メイリオ" panose="020B0604030504040204" pitchFamily="50" charset="-128"/>
                          <a:cs typeface="+mn-cs"/>
                        </a:rPr>
                        <a:t>　　　　　・ 水耕栽培における化学肥料・化学農薬使用低減・環境中への窒素・リン等の流出を抑制する飼料の投与等</a:t>
                      </a:r>
                      <a:endParaRPr kumimoji="1" lang="en-US" altLang="ja-JP" sz="12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200" b="0" i="0" u="none" strike="noStrike" kern="1200" baseline="0" dirty="0">
                          <a:solidFill>
                            <a:schemeClr val="tx1"/>
                          </a:solidFill>
                          <a:latin typeface="メイリオ" panose="020B0604030504040204" pitchFamily="50" charset="-128"/>
                          <a:ea typeface="メイリオ" panose="020B0604030504040204" pitchFamily="50" charset="-128"/>
                          <a:cs typeface="+mn-cs"/>
                        </a:rPr>
                        <a:t>　　　　　・ バイオ炭の農地への施用・プラスチック資材の排出又は流出の抑制</a:t>
                      </a:r>
                      <a:endParaRPr kumimoji="1" lang="en-US" altLang="ja-JP" sz="12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200" b="0" i="0" u="none" strike="noStrike" kern="1200" baseline="0" dirty="0">
                          <a:solidFill>
                            <a:schemeClr val="tx1"/>
                          </a:solidFill>
                          <a:latin typeface="メイリオ" panose="020B0604030504040204" pitchFamily="50" charset="-128"/>
                          <a:ea typeface="メイリオ" panose="020B0604030504040204" pitchFamily="50" charset="-128"/>
                          <a:cs typeface="+mn-cs"/>
                        </a:rPr>
                        <a:t>　　　　　・ 化学肥料・化学農薬の使用低減と合わせ、地域における生物多様性の保全に資する技術等を用いて行う事業活動</a:t>
                      </a:r>
                      <a:endParaRPr kumimoji="1" lang="en-US" altLang="ja-JP" sz="12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baseline="0" dirty="0">
                          <a:solidFill>
                            <a:schemeClr val="tx1"/>
                          </a:solidFill>
                          <a:latin typeface="メイリオ" panose="020B0604030504040204" pitchFamily="50" charset="-128"/>
                          <a:ea typeface="メイリオ" panose="020B0604030504040204" pitchFamily="50" charset="-128"/>
                          <a:cs typeface="+mn-cs"/>
                        </a:rPr>
                        <a:t>　　</a:t>
                      </a:r>
                      <a:endParaRPr kumimoji="1" lang="en-US" altLang="ja-JP" sz="8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　</a:t>
                      </a:r>
                      <a:r>
                        <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a:t>
                      </a: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　特定環境負荷低減事業活動は、地域の関係者が一体となって特定区域の区域内で行われる事業活動</a:t>
                      </a:r>
                      <a:endPar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txBody>
                  <a:tcPr marT="108000">
                    <a:solidFill>
                      <a:schemeClr val="accent3">
                        <a:lumMod val="40000"/>
                        <a:lumOff val="60000"/>
                      </a:schemeClr>
                    </a:solidFill>
                  </a:tcPr>
                </a:tc>
                <a:extLst>
                  <a:ext uri="{0D108BD9-81ED-4DB2-BD59-A6C34878D82A}">
                    <a16:rowId xmlns:a16="http://schemas.microsoft.com/office/drawing/2014/main" val="3285405515"/>
                  </a:ext>
                </a:extLst>
              </a:tr>
            </a:tbl>
          </a:graphicData>
        </a:graphic>
      </p:graphicFrame>
      <p:graphicFrame>
        <p:nvGraphicFramePr>
          <p:cNvPr id="7" name="表 9">
            <a:extLst>
              <a:ext uri="{FF2B5EF4-FFF2-40B4-BE49-F238E27FC236}">
                <a16:creationId xmlns:a16="http://schemas.microsoft.com/office/drawing/2014/main" id="{8E529093-360F-0531-D81B-DDE02F856DB4}"/>
              </a:ext>
            </a:extLst>
          </p:cNvPr>
          <p:cNvGraphicFramePr>
            <a:graphicFrameLocks noGrp="1"/>
          </p:cNvGraphicFramePr>
          <p:nvPr>
            <p:extLst>
              <p:ext uri="{D42A27DB-BD31-4B8C-83A1-F6EECF244321}">
                <p14:modId xmlns:p14="http://schemas.microsoft.com/office/powerpoint/2010/main" val="3020742426"/>
              </p:ext>
            </p:extLst>
          </p:nvPr>
        </p:nvGraphicFramePr>
        <p:xfrm>
          <a:off x="160312" y="3894192"/>
          <a:ext cx="9619790" cy="2930265"/>
        </p:xfrm>
        <a:graphic>
          <a:graphicData uri="http://schemas.openxmlformats.org/drawingml/2006/table">
            <a:tbl>
              <a:tblPr firstRow="1" bandRow="1">
                <a:tableStyleId>{5C22544A-7EE6-4342-B048-85BDC9FD1C3A}</a:tableStyleId>
              </a:tblPr>
              <a:tblGrid>
                <a:gridCol w="3710658">
                  <a:extLst>
                    <a:ext uri="{9D8B030D-6E8A-4147-A177-3AD203B41FA5}">
                      <a16:colId xmlns:a16="http://schemas.microsoft.com/office/drawing/2014/main" val="827836453"/>
                    </a:ext>
                  </a:extLst>
                </a:gridCol>
                <a:gridCol w="5909132">
                  <a:extLst>
                    <a:ext uri="{9D8B030D-6E8A-4147-A177-3AD203B41FA5}">
                      <a16:colId xmlns:a16="http://schemas.microsoft.com/office/drawing/2014/main" val="3748751201"/>
                    </a:ext>
                  </a:extLst>
                </a:gridCol>
              </a:tblGrid>
              <a:tr h="302654">
                <a:tc gridSpan="2">
                  <a:txBody>
                    <a:bodyPr/>
                    <a:lstStyle/>
                    <a:p>
                      <a:r>
                        <a:rPr lang="ja-JP" altLang="en-US" sz="1400" b="0" dirty="0">
                          <a:solidFill>
                            <a:schemeClr val="tx1"/>
                          </a:solidFill>
                          <a:latin typeface="メイリオ" panose="020B0604030504040204" pitchFamily="50" charset="-128"/>
                          <a:ea typeface="メイリオ" panose="020B0604030504040204" pitchFamily="50" charset="-128"/>
                        </a:rPr>
                        <a:t>（２）</a:t>
                      </a:r>
                      <a:r>
                        <a:rPr lang="ja-JP" altLang="en-US" sz="1400" b="1" i="0" u="none" strike="noStrike" baseline="0" dirty="0">
                          <a:solidFill>
                            <a:schemeClr val="tx1"/>
                          </a:solidFill>
                          <a:latin typeface="メイリオ" panose="020B0604030504040204" pitchFamily="50" charset="-128"/>
                          <a:ea typeface="メイリオ" panose="020B0604030504040204" pitchFamily="50" charset="-128"/>
                        </a:rPr>
                        <a:t>化石燃料使用量の</a:t>
                      </a:r>
                      <a:r>
                        <a:rPr lang="en-US" altLang="ja-JP" sz="1400" b="1" i="0" u="none" strike="noStrike" baseline="0" dirty="0">
                          <a:solidFill>
                            <a:schemeClr val="tx1"/>
                          </a:solidFill>
                          <a:latin typeface="メイリオ" panose="020B0604030504040204" pitchFamily="50" charset="-128"/>
                          <a:ea typeface="メイリオ" panose="020B0604030504040204" pitchFamily="50" charset="-128"/>
                        </a:rPr>
                        <a:t>15</a:t>
                      </a:r>
                      <a:r>
                        <a:rPr lang="ja-JP" altLang="en-US" sz="1400" b="1" i="0" u="none" strike="noStrike" baseline="0" dirty="0">
                          <a:solidFill>
                            <a:schemeClr val="tx1"/>
                          </a:solidFill>
                          <a:latin typeface="メイリオ" panose="020B0604030504040204" pitchFamily="50" charset="-128"/>
                          <a:ea typeface="メイリオ" panose="020B0604030504040204" pitchFamily="50" charset="-128"/>
                        </a:rPr>
                        <a:t>％以上の削減</a:t>
                      </a:r>
                      <a:r>
                        <a:rPr lang="ja-JP" altLang="en-US" sz="1400" b="0" i="0" u="none" strike="noStrike" baseline="0" dirty="0">
                          <a:solidFill>
                            <a:schemeClr val="tx1"/>
                          </a:solidFill>
                          <a:latin typeface="メイリオ" panose="020B0604030504040204" pitchFamily="50" charset="-128"/>
                          <a:ea typeface="メイリオ" panose="020B0604030504040204" pitchFamily="50" charset="-128"/>
                        </a:rPr>
                        <a:t>又は</a:t>
                      </a:r>
                      <a:r>
                        <a:rPr lang="ja-JP" altLang="en-US" sz="1400" b="1" i="0" u="none" strike="noStrike" baseline="0" dirty="0">
                          <a:solidFill>
                            <a:schemeClr val="tx1"/>
                          </a:solidFill>
                          <a:latin typeface="メイリオ" panose="020B0604030504040204" pitchFamily="50" charset="-128"/>
                          <a:ea typeface="メイリオ" panose="020B0604030504040204" pitchFamily="50" charset="-128"/>
                        </a:rPr>
                        <a:t>化学肥料使用量の</a:t>
                      </a:r>
                      <a:r>
                        <a:rPr lang="en-US" altLang="ja-JP" sz="1400" b="1" i="0" u="none" strike="noStrike" baseline="0" dirty="0">
                          <a:solidFill>
                            <a:schemeClr val="tx1"/>
                          </a:solidFill>
                          <a:latin typeface="メイリオ" panose="020B0604030504040204" pitchFamily="50" charset="-128"/>
                          <a:ea typeface="メイリオ" panose="020B0604030504040204" pitchFamily="50" charset="-128"/>
                        </a:rPr>
                        <a:t>20</a:t>
                      </a:r>
                      <a:r>
                        <a:rPr lang="ja-JP" altLang="en-US" sz="1400" b="1" i="0" u="none" strike="noStrike" baseline="0" dirty="0">
                          <a:solidFill>
                            <a:schemeClr val="tx1"/>
                          </a:solidFill>
                          <a:latin typeface="メイリオ" panose="020B0604030504040204" pitchFamily="50" charset="-128"/>
                          <a:ea typeface="メイリオ" panose="020B0604030504040204" pitchFamily="50" charset="-128"/>
                        </a:rPr>
                        <a:t>％以上の削減</a:t>
                      </a:r>
                      <a:r>
                        <a:rPr lang="ja-JP" altLang="en-US" sz="1400" b="0" i="0" u="none" strike="noStrike" baseline="0" dirty="0">
                          <a:solidFill>
                            <a:schemeClr val="tx1"/>
                          </a:solidFill>
                          <a:latin typeface="メイリオ" panose="020B0604030504040204" pitchFamily="50" charset="-128"/>
                          <a:ea typeface="メイリオ" panose="020B0604030504040204" pitchFamily="50" charset="-128"/>
                        </a:rPr>
                        <a:t>を図る取組に必要な機械</a:t>
                      </a:r>
                      <a:r>
                        <a:rPr kumimoji="0" lang="ja-JP" altLang="en-US" sz="1400" b="0" i="0" strike="noStrike" cap="none" normalizeH="0" baseline="0" dirty="0" bmk="">
                          <a:ln>
                            <a:noFill/>
                          </a:ln>
                          <a:solidFill>
                            <a:schemeClr val="tx1"/>
                          </a:solidFill>
                          <a:effectLst/>
                          <a:latin typeface="メイリオ" panose="020B0604030504040204" pitchFamily="50" charset="-128"/>
                          <a:ea typeface="メイリオ" panose="020B0604030504040204" pitchFamily="50" charset="-128"/>
                          <a:cs typeface="ＭＳ 明朝" panose="02020609040205080304" pitchFamily="17" charset="-128"/>
                        </a:rPr>
                        <a:t>等</a:t>
                      </a:r>
                      <a:endParaRPr kumimoji="0" lang="en-US" altLang="ja-JP" sz="1400" b="0" i="0" strike="noStrike" cap="none" normalizeH="0" baseline="0" dirty="0" bmk="">
                        <a:ln>
                          <a:noFill/>
                        </a:ln>
                        <a:solidFill>
                          <a:schemeClr val="tx1"/>
                        </a:solidFill>
                        <a:effectLst/>
                        <a:latin typeface="メイリオ" panose="020B0604030504040204" pitchFamily="50" charset="-128"/>
                        <a:ea typeface="メイリオ" panose="020B0604030504040204" pitchFamily="50" charset="-128"/>
                        <a:cs typeface="ＭＳ 明朝" panose="02020609040205080304" pitchFamily="17" charset="-128"/>
                      </a:endParaRPr>
                    </a:p>
                  </a:txBody>
                  <a:tcPr>
                    <a:solidFill>
                      <a:schemeClr val="bg1"/>
                    </a:solidFill>
                  </a:tcPr>
                </a:tc>
                <a:tc hMerge="1">
                  <a:txBody>
                    <a:bodyPr/>
                    <a:lstStyle/>
                    <a:p>
                      <a:endParaRPr kumimoji="1" lang="ja-JP" altLang="en-US" dirty="0"/>
                    </a:p>
                  </a:txBody>
                  <a:tcPr>
                    <a:solidFill>
                      <a:schemeClr val="bg1"/>
                    </a:solidFill>
                  </a:tcPr>
                </a:tc>
                <a:extLst>
                  <a:ext uri="{0D108BD9-81ED-4DB2-BD59-A6C34878D82A}">
                    <a16:rowId xmlns:a16="http://schemas.microsoft.com/office/drawing/2014/main" val="105250961"/>
                  </a:ext>
                </a:extLst>
              </a:tr>
              <a:tr h="357465">
                <a:tc>
                  <a:txBody>
                    <a:bodyPr/>
                    <a:lstStyle/>
                    <a:p>
                      <a:pPr algn="ctr"/>
                      <a:r>
                        <a:rPr kumimoji="1" lang="ja-JP" altLang="en-US" sz="1400" b="1" dirty="0">
                          <a:latin typeface="メイリオ" panose="020B0604030504040204" pitchFamily="50" charset="-128"/>
                          <a:ea typeface="メイリオ" panose="020B0604030504040204" pitchFamily="50" charset="-128"/>
                        </a:rPr>
                        <a:t>取組内容</a:t>
                      </a:r>
                    </a:p>
                  </a:txBody>
                  <a:tcPr anchor="b">
                    <a:solidFill>
                      <a:schemeClr val="bg1">
                        <a:lumMod val="65000"/>
                      </a:schemeClr>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対象となる機械等の例</a:t>
                      </a:r>
                      <a:endParaRPr kumimoji="1" lang="en-US" altLang="ja-JP" sz="1400" b="1" dirty="0">
                        <a:latin typeface="メイリオ" panose="020B0604030504040204" pitchFamily="50" charset="-128"/>
                        <a:ea typeface="メイリオ" panose="020B0604030504040204" pitchFamily="50" charset="-128"/>
                      </a:endParaRPr>
                    </a:p>
                  </a:txBody>
                  <a:tcPr anchor="b">
                    <a:solidFill>
                      <a:schemeClr val="bg1">
                        <a:lumMod val="65000"/>
                      </a:schemeClr>
                    </a:solidFill>
                  </a:tcPr>
                </a:tc>
                <a:extLst>
                  <a:ext uri="{0D108BD9-81ED-4DB2-BD59-A6C34878D82A}">
                    <a16:rowId xmlns:a16="http://schemas.microsoft.com/office/drawing/2014/main" val="471578068"/>
                  </a:ext>
                </a:extLst>
              </a:tr>
              <a:tr h="252000">
                <a:tc rowSpan="5">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400" dirty="0">
                          <a:latin typeface="メイリオ" panose="020B0604030504040204" pitchFamily="50" charset="-128"/>
                          <a:ea typeface="メイリオ" panose="020B0604030504040204" pitchFamily="50" charset="-128"/>
                        </a:rPr>
                        <a:t>　化石燃料を</a:t>
                      </a:r>
                      <a:r>
                        <a:rPr kumimoji="1" lang="en-US" altLang="ja-JP" sz="1400" dirty="0">
                          <a:latin typeface="メイリオ" panose="020B0604030504040204" pitchFamily="50" charset="-128"/>
                          <a:ea typeface="メイリオ" panose="020B0604030504040204" pitchFamily="50" charset="-128"/>
                        </a:rPr>
                        <a:t>15</a:t>
                      </a:r>
                      <a:r>
                        <a:rPr kumimoji="1" lang="ja-JP" altLang="en-US" sz="1400" dirty="0">
                          <a:latin typeface="メイリオ" panose="020B0604030504040204" pitchFamily="50" charset="-128"/>
                          <a:ea typeface="メイリオ" panose="020B0604030504040204" pitchFamily="50" charset="-128"/>
                        </a:rPr>
                        <a:t>％以上削減</a:t>
                      </a:r>
                    </a:p>
                  </a:txBody>
                  <a:tcPr anchor="ctr">
                    <a:solidFill>
                      <a:schemeClr val="accent3">
                        <a:lumMod val="40000"/>
                        <a:lumOff val="60000"/>
                      </a:schemeClr>
                    </a:solidFill>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 木質バイオマスボイラー</a:t>
                      </a:r>
                      <a:endParaRPr kumimoji="1" lang="en-US" altLang="ja-JP" sz="1100" dirty="0">
                        <a:latin typeface="メイリオ" panose="020B0604030504040204" pitchFamily="50" charset="-128"/>
                        <a:ea typeface="メイリオ" panose="020B0604030504040204" pitchFamily="50" charset="-128"/>
                      </a:endParaRPr>
                    </a:p>
                  </a:txBody>
                  <a:tcPr marT="72000" marB="0" anchor="ctr">
                    <a:solidFill>
                      <a:schemeClr val="accent3">
                        <a:lumMod val="40000"/>
                        <a:lumOff val="60000"/>
                      </a:schemeClr>
                    </a:solidFill>
                  </a:tcPr>
                </a:tc>
                <a:extLst>
                  <a:ext uri="{0D108BD9-81ED-4DB2-BD59-A6C34878D82A}">
                    <a16:rowId xmlns:a16="http://schemas.microsoft.com/office/drawing/2014/main" val="2873232347"/>
                  </a:ext>
                </a:extLst>
              </a:tr>
              <a:tr h="252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化石燃料使用量の</a:t>
                      </a:r>
                      <a:r>
                        <a:rPr kumimoji="1" lang="en-US" altLang="ja-JP" sz="1400" dirty="0">
                          <a:latin typeface="Meiryo UI" panose="020B0604030504040204" pitchFamily="50" charset="-128"/>
                          <a:ea typeface="Meiryo UI" panose="020B0604030504040204" pitchFamily="50" charset="-128"/>
                        </a:rPr>
                        <a:t>15</a:t>
                      </a:r>
                      <a:r>
                        <a:rPr kumimoji="1" lang="ja-JP" altLang="en-US" sz="1400" dirty="0">
                          <a:latin typeface="Meiryo UI" panose="020B0604030504040204" pitchFamily="50" charset="-128"/>
                          <a:ea typeface="Meiryo UI" panose="020B0604030504040204" pitchFamily="50" charset="-128"/>
                        </a:rPr>
                        <a:t>％以上の削減</a:t>
                      </a:r>
                    </a:p>
                  </a:txBody>
                  <a:tcPr>
                    <a:solidFill>
                      <a:schemeClr val="accent3">
                        <a:lumMod val="60000"/>
                        <a:lumOff val="40000"/>
                      </a:schemeClr>
                    </a:solidFill>
                  </a:tcPr>
                </a:tc>
                <a:tc>
                  <a:txBody>
                    <a:bodyPr/>
                    <a:lstStyle/>
                    <a:p>
                      <a:pPr>
                        <a:lnSpc>
                          <a:spcPts val="1000"/>
                        </a:lnSpc>
                      </a:pPr>
                      <a:r>
                        <a:rPr kumimoji="1" lang="ja-JP" altLang="en-US" sz="1100" dirty="0">
                          <a:latin typeface="メイリオ" panose="020B0604030504040204" pitchFamily="50" charset="-128"/>
                          <a:ea typeface="メイリオ" panose="020B0604030504040204" pitchFamily="50" charset="-128"/>
                        </a:rPr>
                        <a:t>・ 燃油暖房機とヒートポンプの併用</a:t>
                      </a:r>
                      <a:endParaRPr kumimoji="1" lang="en-US" altLang="ja-JP" sz="1100" dirty="0">
                        <a:latin typeface="メイリオ" panose="020B0604030504040204" pitchFamily="50" charset="-128"/>
                        <a:ea typeface="メイリオ" panose="020B0604030504040204" pitchFamily="50" charset="-128"/>
                      </a:endParaRPr>
                    </a:p>
                  </a:txBody>
                  <a:tcPr marT="72000" marB="0" anchor="ctr">
                    <a:solidFill>
                      <a:schemeClr val="accent3">
                        <a:lumMod val="40000"/>
                        <a:lumOff val="60000"/>
                      </a:schemeClr>
                    </a:solidFill>
                  </a:tcPr>
                </a:tc>
                <a:extLst>
                  <a:ext uri="{0D108BD9-81ED-4DB2-BD59-A6C34878D82A}">
                    <a16:rowId xmlns:a16="http://schemas.microsoft.com/office/drawing/2014/main" val="930461380"/>
                  </a:ext>
                </a:extLst>
              </a:tr>
              <a:tr h="252000">
                <a:tc vMerge="1">
                  <a:txBody>
                    <a:bodyPr/>
                    <a:lstStyle/>
                    <a:p>
                      <a:endParaRPr kumimoji="1" lang="ja-JP" altLang="en-US"/>
                    </a:p>
                  </a:txBody>
                  <a:tcPr/>
                </a:tc>
                <a:tc>
                  <a:txBody>
                    <a:bodyPr/>
                    <a:lstStyle/>
                    <a:p>
                      <a:pPr>
                        <a:lnSpc>
                          <a:spcPts val="1000"/>
                        </a:lnSpc>
                      </a:pPr>
                      <a:r>
                        <a:rPr kumimoji="1" lang="ja-JP" altLang="en-US" sz="1100" dirty="0">
                          <a:latin typeface="メイリオ" panose="020B0604030504040204" pitchFamily="50" charset="-128"/>
                          <a:ea typeface="メイリオ" panose="020B0604030504040204" pitchFamily="50" charset="-128"/>
                        </a:rPr>
                        <a:t>・ 電動草刈機</a:t>
                      </a:r>
                      <a:endParaRPr kumimoji="1" lang="en-US" altLang="ja-JP" sz="1100" dirty="0">
                        <a:latin typeface="メイリオ" panose="020B0604030504040204" pitchFamily="50" charset="-128"/>
                        <a:ea typeface="メイリオ" panose="020B0604030504040204" pitchFamily="50" charset="-128"/>
                      </a:endParaRPr>
                    </a:p>
                  </a:txBody>
                  <a:tcPr marT="72000" marB="0" anchor="ctr">
                    <a:solidFill>
                      <a:schemeClr val="accent3">
                        <a:lumMod val="40000"/>
                        <a:lumOff val="60000"/>
                      </a:schemeClr>
                    </a:solidFill>
                  </a:tcPr>
                </a:tc>
                <a:extLst>
                  <a:ext uri="{0D108BD9-81ED-4DB2-BD59-A6C34878D82A}">
                    <a16:rowId xmlns:a16="http://schemas.microsoft.com/office/drawing/2014/main" val="1103351816"/>
                  </a:ext>
                </a:extLst>
              </a:tr>
              <a:tr h="252000">
                <a:tc vMerge="1">
                  <a:txBody>
                    <a:bodyPr/>
                    <a:lstStyle/>
                    <a:p>
                      <a:endParaRPr kumimoji="1" lang="ja-JP" altLang="en-US"/>
                    </a:p>
                  </a:txBody>
                  <a:tcPr/>
                </a:tc>
                <a:tc>
                  <a:txBody>
                    <a:bodyPr/>
                    <a:lstStyle/>
                    <a:p>
                      <a:pPr>
                        <a:lnSpc>
                          <a:spcPts val="1000"/>
                        </a:lnSpc>
                      </a:pPr>
                      <a:r>
                        <a:rPr kumimoji="1" lang="ja-JP" altLang="en-US" sz="1100" dirty="0">
                          <a:latin typeface="メイリオ" panose="020B0604030504040204" pitchFamily="50" charset="-128"/>
                          <a:ea typeface="メイリオ" panose="020B0604030504040204" pitchFamily="50" charset="-128"/>
                        </a:rPr>
                        <a:t>・ 水田水管理省力化システム</a:t>
                      </a:r>
                      <a:endParaRPr kumimoji="1" lang="en-US" altLang="ja-JP" sz="1100" dirty="0">
                        <a:latin typeface="メイリオ" panose="020B0604030504040204" pitchFamily="50" charset="-128"/>
                        <a:ea typeface="メイリオ" panose="020B0604030504040204" pitchFamily="50" charset="-128"/>
                      </a:endParaRPr>
                    </a:p>
                  </a:txBody>
                  <a:tcPr marT="72000" marB="0" anchor="ctr">
                    <a:solidFill>
                      <a:schemeClr val="accent3">
                        <a:lumMod val="40000"/>
                        <a:lumOff val="60000"/>
                      </a:schemeClr>
                    </a:solidFill>
                  </a:tcPr>
                </a:tc>
                <a:extLst>
                  <a:ext uri="{0D108BD9-81ED-4DB2-BD59-A6C34878D82A}">
                    <a16:rowId xmlns:a16="http://schemas.microsoft.com/office/drawing/2014/main" val="627875314"/>
                  </a:ext>
                </a:extLst>
              </a:tr>
              <a:tr h="252000">
                <a:tc vMerge="1">
                  <a:txBody>
                    <a:bodyPr/>
                    <a:lstStyle/>
                    <a:p>
                      <a:endParaRPr kumimoji="1" lang="ja-JP" altLang="en-US"/>
                    </a:p>
                  </a:txBody>
                  <a:tcPr/>
                </a:tc>
                <a:tc>
                  <a:txBody>
                    <a:bodyPr/>
                    <a:lstStyle/>
                    <a:p>
                      <a:pPr>
                        <a:lnSpc>
                          <a:spcPts val="1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GNSS</a:t>
                      </a:r>
                      <a:r>
                        <a:rPr kumimoji="1" lang="ja-JP" altLang="en-US" sz="1100" dirty="0">
                          <a:latin typeface="メイリオ" panose="020B0604030504040204" pitchFamily="50" charset="-128"/>
                          <a:ea typeface="メイリオ" panose="020B0604030504040204" pitchFamily="50" charset="-128"/>
                        </a:rPr>
                        <a:t>自動操舵システム</a:t>
                      </a:r>
                      <a:endParaRPr kumimoji="1" lang="en-US" altLang="ja-JP" sz="1100" dirty="0">
                        <a:latin typeface="メイリオ" panose="020B0604030504040204" pitchFamily="50" charset="-128"/>
                        <a:ea typeface="メイリオ" panose="020B0604030504040204" pitchFamily="50" charset="-128"/>
                      </a:endParaRPr>
                    </a:p>
                  </a:txBody>
                  <a:tcPr marT="72000" marB="0" anchor="ctr">
                    <a:solidFill>
                      <a:schemeClr val="accent3">
                        <a:lumMod val="40000"/>
                        <a:lumOff val="60000"/>
                      </a:schemeClr>
                    </a:solidFill>
                  </a:tcPr>
                </a:tc>
                <a:extLst>
                  <a:ext uri="{0D108BD9-81ED-4DB2-BD59-A6C34878D82A}">
                    <a16:rowId xmlns:a16="http://schemas.microsoft.com/office/drawing/2014/main" val="2824051730"/>
                  </a:ext>
                </a:extLst>
              </a:tr>
              <a:tr h="252000">
                <a:tc rowSpan="4">
                  <a:txBody>
                    <a:bodyPr/>
                    <a:lstStyle/>
                    <a:p>
                      <a:pPr algn="l">
                        <a:lnSpc>
                          <a:spcPts val="1000"/>
                        </a:lnSpc>
                      </a:pPr>
                      <a:r>
                        <a:rPr kumimoji="1" lang="ja-JP" altLang="en-US" sz="1400" dirty="0">
                          <a:latin typeface="メイリオ" panose="020B0604030504040204" pitchFamily="50" charset="-128"/>
                          <a:ea typeface="メイリオ" panose="020B0604030504040204" pitchFamily="50" charset="-128"/>
                        </a:rPr>
                        <a:t>　化学肥料を</a:t>
                      </a:r>
                      <a:r>
                        <a:rPr kumimoji="1" lang="en-US" altLang="ja-JP" sz="1400" dirty="0">
                          <a:latin typeface="メイリオ" panose="020B0604030504040204" pitchFamily="50" charset="-128"/>
                          <a:ea typeface="メイリオ" panose="020B0604030504040204" pitchFamily="50" charset="-128"/>
                        </a:rPr>
                        <a:t>20</a:t>
                      </a:r>
                      <a:r>
                        <a:rPr kumimoji="1" lang="ja-JP" altLang="en-US" sz="1400" dirty="0">
                          <a:latin typeface="メイリオ" panose="020B0604030504040204" pitchFamily="50" charset="-128"/>
                          <a:ea typeface="メイリオ" panose="020B0604030504040204" pitchFamily="50" charset="-128"/>
                        </a:rPr>
                        <a:t>％以上削減</a:t>
                      </a:r>
                    </a:p>
                  </a:txBody>
                  <a:tcPr anchor="ctr">
                    <a:solidFill>
                      <a:schemeClr val="accent3">
                        <a:lumMod val="40000"/>
                        <a:lumOff val="60000"/>
                      </a:schemeClr>
                    </a:solidFill>
                  </a:tcPr>
                </a:tc>
                <a:tc>
                  <a:txBody>
                    <a:bodyPr/>
                    <a:lstStyle/>
                    <a:p>
                      <a:pPr>
                        <a:lnSpc>
                          <a:spcPts val="1000"/>
                        </a:lnSpc>
                      </a:pPr>
                      <a:r>
                        <a:rPr kumimoji="1" lang="ja-JP" altLang="en-US" sz="1100" dirty="0">
                          <a:latin typeface="メイリオ" panose="020B0604030504040204" pitchFamily="50" charset="-128"/>
                          <a:ea typeface="メイリオ" panose="020B0604030504040204" pitchFamily="50" charset="-128"/>
                        </a:rPr>
                        <a:t>・ マニュアスプレッダ（堆肥散布機）</a:t>
                      </a:r>
                    </a:p>
                  </a:txBody>
                  <a:tcPr marT="72000" marB="0" anchor="ctr">
                    <a:solidFill>
                      <a:schemeClr val="accent3">
                        <a:lumMod val="40000"/>
                        <a:lumOff val="60000"/>
                      </a:schemeClr>
                    </a:solidFill>
                  </a:tcPr>
                </a:tc>
                <a:extLst>
                  <a:ext uri="{0D108BD9-81ED-4DB2-BD59-A6C34878D82A}">
                    <a16:rowId xmlns:a16="http://schemas.microsoft.com/office/drawing/2014/main" val="1993269695"/>
                  </a:ext>
                </a:extLst>
              </a:tr>
              <a:tr h="252000">
                <a:tc vMerge="1">
                  <a:txBody>
                    <a:bodyPr/>
                    <a:lstStyle/>
                    <a:p>
                      <a:endParaRPr kumimoji="1" lang="ja-JP" altLang="en-US"/>
                    </a:p>
                  </a:txBody>
                  <a:tcPr/>
                </a:tc>
                <a:tc>
                  <a:txBody>
                    <a:bodyPr/>
                    <a:lstStyle/>
                    <a:p>
                      <a:pPr>
                        <a:lnSpc>
                          <a:spcPts val="1000"/>
                        </a:lnSpc>
                      </a:pPr>
                      <a:r>
                        <a:rPr kumimoji="1" lang="ja-JP" altLang="en-US" sz="1100" dirty="0">
                          <a:latin typeface="メイリオ" panose="020B0604030504040204" pitchFamily="50" charset="-128"/>
                          <a:ea typeface="メイリオ" panose="020B0604030504040204" pitchFamily="50" charset="-128"/>
                        </a:rPr>
                        <a:t>・ 土壌センサ搭載型可変施肥田植機</a:t>
                      </a:r>
                    </a:p>
                  </a:txBody>
                  <a:tcPr marT="72000" marB="0" anchor="ctr">
                    <a:solidFill>
                      <a:schemeClr val="accent3">
                        <a:lumMod val="40000"/>
                        <a:lumOff val="60000"/>
                      </a:schemeClr>
                    </a:solidFill>
                  </a:tcPr>
                </a:tc>
                <a:extLst>
                  <a:ext uri="{0D108BD9-81ED-4DB2-BD59-A6C34878D82A}">
                    <a16:rowId xmlns:a16="http://schemas.microsoft.com/office/drawing/2014/main" val="2936633460"/>
                  </a:ext>
                </a:extLst>
              </a:tr>
              <a:tr h="252000">
                <a:tc vMerge="1">
                  <a:txBody>
                    <a:bodyPr/>
                    <a:lstStyle/>
                    <a:p>
                      <a:endParaRPr kumimoji="1" lang="ja-JP" altLang="en-US"/>
                    </a:p>
                  </a:txBody>
                  <a:tcPr/>
                </a:tc>
                <a:tc>
                  <a:txBody>
                    <a:bodyPr/>
                    <a:lstStyle/>
                    <a:p>
                      <a:pPr>
                        <a:lnSpc>
                          <a:spcPts val="1000"/>
                        </a:lnSpc>
                      </a:pPr>
                      <a:r>
                        <a:rPr kumimoji="1" lang="ja-JP" altLang="en-US" sz="1100" dirty="0">
                          <a:latin typeface="メイリオ" panose="020B0604030504040204" pitchFamily="50" charset="-128"/>
                          <a:ea typeface="メイリオ" panose="020B0604030504040204" pitchFamily="50" charset="-128"/>
                        </a:rPr>
                        <a:t>・ ハウス栽培における自動かん水システム</a:t>
                      </a:r>
                    </a:p>
                  </a:txBody>
                  <a:tcPr marT="72000" marB="0" anchor="ctr">
                    <a:solidFill>
                      <a:schemeClr val="accent3">
                        <a:lumMod val="40000"/>
                        <a:lumOff val="60000"/>
                      </a:schemeClr>
                    </a:solidFill>
                  </a:tcPr>
                </a:tc>
                <a:extLst>
                  <a:ext uri="{0D108BD9-81ED-4DB2-BD59-A6C34878D82A}">
                    <a16:rowId xmlns:a16="http://schemas.microsoft.com/office/drawing/2014/main" val="122624112"/>
                  </a:ext>
                </a:extLst>
              </a:tr>
              <a:tr h="252000">
                <a:tc vMerge="1">
                  <a:txBody>
                    <a:bodyPr/>
                    <a:lstStyle/>
                    <a:p>
                      <a:endParaRPr kumimoji="1" lang="ja-JP" altLang="en-US"/>
                    </a:p>
                  </a:txBody>
                  <a:tcPr/>
                </a:tc>
                <a:tc>
                  <a:txBody>
                    <a:bodyPr/>
                    <a:lstStyle/>
                    <a:p>
                      <a:pPr>
                        <a:lnSpc>
                          <a:spcPts val="1000"/>
                        </a:lnSpc>
                      </a:pPr>
                      <a:r>
                        <a:rPr kumimoji="1" lang="ja-JP" altLang="en-US" sz="1100" dirty="0">
                          <a:latin typeface="メイリオ" panose="020B0604030504040204" pitchFamily="50" charset="-128"/>
                          <a:ea typeface="メイリオ" panose="020B0604030504040204" pitchFamily="50" charset="-128"/>
                        </a:rPr>
                        <a:t>・ 局所施肥ドローン</a:t>
                      </a:r>
                    </a:p>
                  </a:txBody>
                  <a:tcPr marT="72000" marB="0" anchor="ctr">
                    <a:solidFill>
                      <a:schemeClr val="accent3">
                        <a:lumMod val="40000"/>
                        <a:lumOff val="60000"/>
                      </a:schemeClr>
                    </a:solidFill>
                  </a:tcPr>
                </a:tc>
                <a:extLst>
                  <a:ext uri="{0D108BD9-81ED-4DB2-BD59-A6C34878D82A}">
                    <a16:rowId xmlns:a16="http://schemas.microsoft.com/office/drawing/2014/main" val="724620152"/>
                  </a:ext>
                </a:extLst>
              </a:tr>
            </a:tbl>
          </a:graphicData>
        </a:graphic>
      </p:graphicFrame>
      <p:sp>
        <p:nvSpPr>
          <p:cNvPr id="4" name="四角形: 角を丸くする 3">
            <a:extLst>
              <a:ext uri="{FF2B5EF4-FFF2-40B4-BE49-F238E27FC236}">
                <a16:creationId xmlns:a16="http://schemas.microsoft.com/office/drawing/2014/main" id="{D4008EB4-2A83-19F0-B871-28CD045EA0CC}"/>
              </a:ext>
            </a:extLst>
          </p:cNvPr>
          <p:cNvSpPr/>
          <p:nvPr/>
        </p:nvSpPr>
        <p:spPr>
          <a:xfrm>
            <a:off x="9526404" y="6473166"/>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dirty="0">
                <a:solidFill>
                  <a:prstClr val="black"/>
                </a:solidFill>
                <a:latin typeface="メイリオ" panose="020B0604030504040204" pitchFamily="50" charset="-128"/>
                <a:ea typeface="メイリオ" panose="020B0604030504040204" pitchFamily="50" charset="-128"/>
              </a:rPr>
              <a:t>16</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C4F2116A-C258-FC31-79EA-111739F59EC6}"/>
              </a:ext>
            </a:extLst>
          </p:cNvPr>
          <p:cNvSpPr txBox="1"/>
          <p:nvPr/>
        </p:nvSpPr>
        <p:spPr>
          <a:xfrm>
            <a:off x="0" y="483654"/>
            <a:ext cx="9906000" cy="538609"/>
          </a:xfrm>
          <a:prstGeom prst="rect">
            <a:avLst/>
          </a:prstGeom>
          <a:noFill/>
        </p:spPr>
        <p:txBody>
          <a:bodyPr wrap="square" lIns="180000">
            <a:spAutoFit/>
          </a:bodyPr>
          <a:lstStyle/>
          <a:p>
            <a:r>
              <a:rPr lang="ja-JP" altLang="en-US" sz="1400" dirty="0">
                <a:latin typeface="メイリオ" panose="020B0604030504040204" pitchFamily="50" charset="-128"/>
                <a:ea typeface="メイリオ" panose="020B0604030504040204" pitchFamily="50" charset="-128"/>
              </a:rPr>
              <a:t>　みどり農業推進優先枠は、以下の（１）又は（２）に該当する機械等の導入により、化石燃料・化学肥料の使用量の低減等を図る助成対象者が対象です。</a:t>
            </a:r>
            <a:endParaRPr lang="en-US" altLang="ja-JP" sz="1400" dirty="0">
              <a:latin typeface="メイリオ" panose="020B0604030504040204" pitchFamily="50" charset="-128"/>
              <a:ea typeface="メイリオ" panose="020B0604030504040204" pitchFamily="50" charset="-128"/>
            </a:endParaRPr>
          </a:p>
          <a:p>
            <a:endParaRPr lang="en-US" altLang="ja-JP" sz="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638077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正方形/長方形 17">
            <a:extLst>
              <a:ext uri="{FF2B5EF4-FFF2-40B4-BE49-F238E27FC236}">
                <a16:creationId xmlns:a16="http://schemas.microsoft.com/office/drawing/2014/main" id="{39CB08C8-660D-40CD-8596-129ED2C3045F}"/>
              </a:ext>
            </a:extLst>
          </p:cNvPr>
          <p:cNvSpPr/>
          <p:nvPr/>
        </p:nvSpPr>
        <p:spPr>
          <a:xfrm>
            <a:off x="4194702" y="2152831"/>
            <a:ext cx="5760073" cy="421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4295" tIns="37148" rIns="74295" bIns="37148"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kumimoji="1" lang="ja-JP" altLang="en-US" sz="894" dirty="0">
              <a:latin typeface="メイリオ" panose="020B0604030504040204" pitchFamily="50" charset="-128"/>
              <a:ea typeface="メイリオ" panose="020B0604030504040204" pitchFamily="50" charset="-128"/>
            </a:endParaRPr>
          </a:p>
        </p:txBody>
      </p:sp>
      <p:cxnSp>
        <p:nvCxnSpPr>
          <p:cNvPr id="29" name="直線コネクタ 28">
            <a:extLst>
              <a:ext uri="{FF2B5EF4-FFF2-40B4-BE49-F238E27FC236}">
                <a16:creationId xmlns:a16="http://schemas.microsoft.com/office/drawing/2014/main" id="{62AC2EFE-E7A6-422D-AEC9-024C21AF2B35}"/>
              </a:ext>
            </a:extLst>
          </p:cNvPr>
          <p:cNvCxnSpPr>
            <a:cxnSpLocks/>
          </p:cNvCxnSpPr>
          <p:nvPr/>
        </p:nvCxnSpPr>
        <p:spPr>
          <a:xfrm>
            <a:off x="670424" y="409589"/>
            <a:ext cx="8565146" cy="0"/>
          </a:xfrm>
          <a:prstGeom prst="line">
            <a:avLst/>
          </a:prstGeom>
          <a:ln w="60325"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 name="正方形/長方形 31">
            <a:extLst>
              <a:ext uri="{FF2B5EF4-FFF2-40B4-BE49-F238E27FC236}">
                <a16:creationId xmlns:a16="http://schemas.microsoft.com/office/drawing/2014/main" id="{A2D02315-59E8-4DAC-9F05-454BD16ACD9B}"/>
              </a:ext>
            </a:extLst>
          </p:cNvPr>
          <p:cNvSpPr/>
          <p:nvPr/>
        </p:nvSpPr>
        <p:spPr>
          <a:xfrm>
            <a:off x="609557" y="-19549"/>
            <a:ext cx="8680333" cy="400110"/>
          </a:xfrm>
          <a:prstGeom prst="rect">
            <a:avLst/>
          </a:prstGeom>
        </p:spPr>
        <p:txBody>
          <a:bodyPr wrap="square">
            <a:spAutoFit/>
          </a:bodyPr>
          <a:lstStyle/>
          <a:p>
            <a:pPr algn="ctr"/>
            <a:r>
              <a:rPr lang="ja-JP" altLang="en-US" sz="2000" b="1" dirty="0">
                <a:solidFill>
                  <a:schemeClr val="accent1">
                    <a:lumMod val="75000"/>
                  </a:schemeClr>
                </a:solidFill>
                <a:latin typeface="メイリオ" panose="020B0604030504040204" pitchFamily="50" charset="-128"/>
                <a:ea typeface="メイリオ" panose="020B0604030504040204" pitchFamily="50" charset="-128"/>
              </a:rPr>
              <a:t>　</a:t>
            </a:r>
            <a:r>
              <a:rPr lang="en-US" altLang="ja-JP" sz="2000" b="1" dirty="0">
                <a:solidFill>
                  <a:schemeClr val="accent1">
                    <a:lumMod val="75000"/>
                  </a:schemeClr>
                </a:solidFill>
                <a:latin typeface="メイリオ" panose="020B0604030504040204" pitchFamily="50" charset="-128"/>
                <a:ea typeface="メイリオ" panose="020B0604030504040204" pitchFamily="50" charset="-128"/>
              </a:rPr>
              <a:t>Ⅶ</a:t>
            </a:r>
            <a:r>
              <a:rPr lang="ja-JP" altLang="en-US" sz="2000" b="1" dirty="0">
                <a:solidFill>
                  <a:schemeClr val="accent1">
                    <a:lumMod val="75000"/>
                  </a:schemeClr>
                </a:solidFill>
                <a:latin typeface="メイリオ" panose="020B0604030504040204" pitchFamily="50" charset="-128"/>
                <a:ea typeface="メイリオ" panose="020B0604030504040204" pitchFamily="50" charset="-128"/>
              </a:rPr>
              <a:t>　助成対象者の遵守事項</a:t>
            </a:r>
          </a:p>
        </p:txBody>
      </p:sp>
      <p:cxnSp>
        <p:nvCxnSpPr>
          <p:cNvPr id="53" name="直線コネクタ 52">
            <a:extLst>
              <a:ext uri="{FF2B5EF4-FFF2-40B4-BE49-F238E27FC236}">
                <a16:creationId xmlns:a16="http://schemas.microsoft.com/office/drawing/2014/main" id="{09139BBE-2B76-4E54-A248-FAC3D61A8944}"/>
              </a:ext>
            </a:extLst>
          </p:cNvPr>
          <p:cNvCxnSpPr>
            <a:cxnSpLocks/>
          </p:cNvCxnSpPr>
          <p:nvPr/>
        </p:nvCxnSpPr>
        <p:spPr>
          <a:xfrm>
            <a:off x="670424" y="409589"/>
            <a:ext cx="8565146" cy="0"/>
          </a:xfrm>
          <a:prstGeom prst="line">
            <a:avLst/>
          </a:prstGeom>
          <a:ln w="60325"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3" name="表 2">
            <a:extLst>
              <a:ext uri="{FF2B5EF4-FFF2-40B4-BE49-F238E27FC236}">
                <a16:creationId xmlns:a16="http://schemas.microsoft.com/office/drawing/2014/main" id="{21554A02-87C5-341A-E745-43DA717EF419}"/>
              </a:ext>
            </a:extLst>
          </p:cNvPr>
          <p:cNvGraphicFramePr>
            <a:graphicFrameLocks noGrp="1"/>
          </p:cNvGraphicFramePr>
          <p:nvPr>
            <p:extLst>
              <p:ext uri="{D42A27DB-BD31-4B8C-83A1-F6EECF244321}">
                <p14:modId xmlns:p14="http://schemas.microsoft.com/office/powerpoint/2010/main" val="3604363155"/>
              </p:ext>
            </p:extLst>
          </p:nvPr>
        </p:nvGraphicFramePr>
        <p:xfrm>
          <a:off x="58024" y="1635340"/>
          <a:ext cx="9788052" cy="5087356"/>
        </p:xfrm>
        <a:graphic>
          <a:graphicData uri="http://schemas.openxmlformats.org/drawingml/2006/table">
            <a:tbl>
              <a:tblPr firstRow="1">
                <a:tableStyleId>{5C22544A-7EE6-4342-B048-85BDC9FD1C3A}</a:tableStyleId>
              </a:tblPr>
              <a:tblGrid>
                <a:gridCol w="576993">
                  <a:extLst>
                    <a:ext uri="{9D8B030D-6E8A-4147-A177-3AD203B41FA5}">
                      <a16:colId xmlns:a16="http://schemas.microsoft.com/office/drawing/2014/main" val="3865576494"/>
                    </a:ext>
                  </a:extLst>
                </a:gridCol>
                <a:gridCol w="9211059">
                  <a:extLst>
                    <a:ext uri="{9D8B030D-6E8A-4147-A177-3AD203B41FA5}">
                      <a16:colId xmlns:a16="http://schemas.microsoft.com/office/drawing/2014/main" val="3380851634"/>
                    </a:ext>
                  </a:extLst>
                </a:gridCol>
              </a:tblGrid>
              <a:tr h="443356">
                <a:tc>
                  <a:txBody>
                    <a:bodyPr/>
                    <a:lstStyle/>
                    <a:p>
                      <a:pPr algn="ctr" fontAlgn="ctr"/>
                      <a:r>
                        <a:rPr lang="ja-JP" altLang="en-US" sz="1200" u="none" strike="noStrike" dirty="0">
                          <a:solidFill>
                            <a:schemeClr val="bg1"/>
                          </a:solidFill>
                          <a:effectLst/>
                          <a:latin typeface="メイリオ" panose="020B0604030504040204" pitchFamily="50" charset="-128"/>
                          <a:ea typeface="メイリオ" panose="020B0604030504040204" pitchFamily="50" charset="-128"/>
                        </a:rPr>
                        <a:t>指導</a:t>
                      </a:r>
                      <a:endParaRPr lang="en-US" altLang="ja-JP" sz="1200" u="none" strike="noStrike" dirty="0">
                        <a:solidFill>
                          <a:schemeClr val="bg1"/>
                        </a:solidFill>
                        <a:effectLst/>
                        <a:latin typeface="メイリオ" panose="020B0604030504040204" pitchFamily="50" charset="-128"/>
                        <a:ea typeface="メイリオ" panose="020B0604030504040204" pitchFamily="50" charset="-128"/>
                      </a:endParaRPr>
                    </a:p>
                    <a:p>
                      <a:pPr algn="ctr" fontAlgn="ctr"/>
                      <a:r>
                        <a:rPr lang="ja-JP" altLang="en-US" sz="1200" u="none" strike="noStrike" dirty="0">
                          <a:solidFill>
                            <a:schemeClr val="bg1"/>
                          </a:solidFill>
                          <a:effectLst/>
                          <a:latin typeface="メイリオ" panose="020B0604030504040204" pitchFamily="50" charset="-128"/>
                          <a:ea typeface="メイリオ" panose="020B0604030504040204" pitchFamily="50" charset="-128"/>
                        </a:rPr>
                        <a:t>時期</a:t>
                      </a:r>
                      <a:endParaRPr lang="ja-JP" altLang="en-US" sz="1200" b="0" i="0" u="none" strike="noStrike" dirty="0">
                        <a:solidFill>
                          <a:schemeClr val="bg1"/>
                        </a:solidFill>
                        <a:effectLst/>
                        <a:latin typeface="メイリオ" panose="020B0604030504040204" pitchFamily="50" charset="-128"/>
                        <a:ea typeface="メイリオ" panose="020B0604030504040204" pitchFamily="50" charset="-128"/>
                      </a:endParaRPr>
                    </a:p>
                  </a:txBody>
                  <a:tcPr marL="3798" marR="3798" marT="3798" marB="0" anchor="ctr"/>
                </a:tc>
                <a:tc>
                  <a:txBody>
                    <a:bodyPr/>
                    <a:lstStyle/>
                    <a:p>
                      <a:pPr algn="ctr" fontAlgn="ctr"/>
                      <a:r>
                        <a:rPr lang="ja-JP" altLang="en-US" sz="1600" u="none" strike="noStrike" dirty="0">
                          <a:solidFill>
                            <a:schemeClr val="bg1"/>
                          </a:solidFill>
                          <a:effectLst/>
                          <a:latin typeface="メイリオ" panose="020B0604030504040204" pitchFamily="50" charset="-128"/>
                          <a:ea typeface="メイリオ" panose="020B0604030504040204" pitchFamily="50" charset="-128"/>
                        </a:rPr>
                        <a:t>指　　　　導　　　　事　　　　項</a:t>
                      </a:r>
                      <a:endParaRPr lang="ja-JP" altLang="en-US" sz="1600" b="0" i="0" u="none" strike="noStrike" dirty="0">
                        <a:solidFill>
                          <a:schemeClr val="bg1"/>
                        </a:solidFill>
                        <a:effectLst/>
                        <a:latin typeface="メイリオ" panose="020B0604030504040204" pitchFamily="50" charset="-128"/>
                        <a:ea typeface="メイリオ" panose="020B0604030504040204" pitchFamily="50" charset="-128"/>
                      </a:endParaRPr>
                    </a:p>
                  </a:txBody>
                  <a:tcPr marL="3798" marR="3798" marT="3798" marB="0" anchor="ctr"/>
                </a:tc>
                <a:extLst>
                  <a:ext uri="{0D108BD9-81ED-4DB2-BD59-A6C34878D82A}">
                    <a16:rowId xmlns:a16="http://schemas.microsoft.com/office/drawing/2014/main" val="1675921623"/>
                  </a:ext>
                </a:extLst>
              </a:tr>
              <a:tr h="360000">
                <a:tc rowSpan="5">
                  <a:txBody>
                    <a:bodyPr/>
                    <a:lstStyle/>
                    <a:p>
                      <a:pPr algn="ctr" fontAlgn="ctr"/>
                      <a:r>
                        <a:rPr lang="zh-TW" altLang="en-US" sz="1200" u="none" strike="noStrike" dirty="0">
                          <a:solidFill>
                            <a:schemeClr val="tx1"/>
                          </a:solidFill>
                          <a:effectLst/>
                          <a:latin typeface="メイリオ" panose="020B0604030504040204" pitchFamily="50" charset="-128"/>
                          <a:ea typeface="メイリオ" panose="020B0604030504040204" pitchFamily="50" charset="-128"/>
                        </a:rPr>
                        <a:t>計画承認前</a:t>
                      </a: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3798" marR="3798" marT="3798" marB="0" vert="eaVert" anchor="ctr"/>
                </a:tc>
                <a:tc>
                  <a:txBody>
                    <a:bodyPr/>
                    <a:lstStyle/>
                    <a:p>
                      <a:pPr algn="l" fontAlgn="ctr"/>
                      <a:r>
                        <a:rPr lang="ja-JP" altLang="en-US" sz="1200" b="0" u="none" strike="noStrike" dirty="0">
                          <a:solidFill>
                            <a:srgbClr val="000000"/>
                          </a:solidFill>
                          <a:effectLst/>
                          <a:latin typeface="メイリオ" panose="020B0604030504040204" pitchFamily="50" charset="-128"/>
                          <a:ea typeface="メイリオ" panose="020B0604030504040204" pitchFamily="50" charset="-128"/>
                        </a:rPr>
                        <a:t>農作業安全対策を講じること　　</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16:rowId xmlns:a16="http://schemas.microsoft.com/office/drawing/2014/main" val="3257770650"/>
                  </a:ext>
                </a:extLst>
              </a:tr>
              <a:tr h="360000">
                <a:tc vMerge="1">
                  <a:txBody>
                    <a:bodyPr/>
                    <a:lstStyle/>
                    <a:p>
                      <a:endParaRPr kumimoji="1" lang="ja-JP" altLang="en-US"/>
                    </a:p>
                  </a:txBody>
                  <a:tcPr/>
                </a:tc>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rPr>
                        <a:t>経営発展に向けた取組が円滑に進展するよう、支援機関を積極的に活用するよう努めること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16:rowId xmlns:a16="http://schemas.microsoft.com/office/drawing/2014/main" val="1941815272"/>
                  </a:ext>
                </a:extLst>
              </a:tr>
              <a:tr h="360000">
                <a:tc vMerge="1">
                  <a:txBody>
                    <a:bodyPr/>
                    <a:lstStyle/>
                    <a:p>
                      <a:endParaRPr kumimoji="1" lang="ja-JP" altLang="en-US"/>
                    </a:p>
                  </a:txBody>
                  <a:tcPr/>
                </a:tc>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rPr>
                        <a:t>農業版ＢＣＰ（事業継続計画）を策定するよう努めること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16:rowId xmlns:a16="http://schemas.microsoft.com/office/drawing/2014/main" val="4100519662"/>
                  </a:ext>
                </a:extLst>
              </a:tr>
              <a:tr h="360000">
                <a:tc vMerge="1">
                  <a:txBody>
                    <a:bodyPr/>
                    <a:lstStyle/>
                    <a:p>
                      <a:endParaRPr kumimoji="1" lang="ja-JP" altLang="en-US"/>
                    </a:p>
                  </a:txBody>
                  <a:tcPr/>
                </a:tc>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rPr>
                        <a:t>青色申告を実施するよう努めること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16:rowId xmlns:a16="http://schemas.microsoft.com/office/drawing/2014/main" val="2381279131"/>
                  </a:ext>
                </a:extLst>
              </a:tr>
              <a:tr h="360000">
                <a:tc vMerge="1">
                  <a:txBody>
                    <a:bodyPr/>
                    <a:lstStyle/>
                    <a:p>
                      <a:endParaRPr kumimoji="1" lang="ja-JP" altLang="en-US"/>
                    </a:p>
                  </a:txBody>
                  <a:tcPr/>
                </a:tc>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rPr>
                        <a:t>環境負荷低減チェックシートの取組を実施すること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16:rowId xmlns:a16="http://schemas.microsoft.com/office/drawing/2014/main" val="1893524395"/>
                  </a:ext>
                </a:extLst>
              </a:tr>
              <a:tr h="360000">
                <a:tc rowSpan="3">
                  <a:txBody>
                    <a:bodyPr/>
                    <a:lstStyle/>
                    <a:p>
                      <a:pPr algn="ctr" fontAlgn="ctr"/>
                      <a:r>
                        <a:rPr lang="ja-JP" altLang="en-US" sz="1200" u="none" strike="noStrike" dirty="0">
                          <a:solidFill>
                            <a:schemeClr val="tx1"/>
                          </a:solidFill>
                          <a:effectLst/>
                          <a:latin typeface="メイリオ" panose="020B0604030504040204" pitchFamily="50" charset="-128"/>
                          <a:ea typeface="メイリオ" panose="020B0604030504040204" pitchFamily="50" charset="-128"/>
                        </a:rPr>
                        <a:t>事業着工前</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3798" marR="3798" marT="3798" marB="0" vert="eaVert" anchor="ctr"/>
                </a:tc>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rPr>
                        <a:t>個別経営体調書等の記載事項に即して、適切に機械等の導入等を行うこと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16:rowId xmlns:a16="http://schemas.microsoft.com/office/drawing/2014/main" val="1643483581"/>
                  </a:ext>
                </a:extLst>
              </a:tr>
              <a:tr h="1044000">
                <a:tc vMerge="1">
                  <a:txBody>
                    <a:bodyPr/>
                    <a:lstStyle/>
                    <a:p>
                      <a:endParaRPr kumimoji="1" lang="ja-JP" altLang="en-US"/>
                    </a:p>
                  </a:txBody>
                  <a:tcPr/>
                </a:tc>
                <a:tc>
                  <a:txBody>
                    <a:bodyPr/>
                    <a:lstStyle/>
                    <a:p>
                      <a:pPr algn="l" fontAlgn="ctr"/>
                      <a:r>
                        <a:rPr lang="ja-JP" altLang="en-US" sz="1200" u="none" strike="noStrike" dirty="0">
                          <a:solidFill>
                            <a:srgbClr val="FF0000"/>
                          </a:solidFill>
                          <a:effectLst/>
                          <a:latin typeface="メイリオ" panose="020B0604030504040204" pitchFamily="50" charset="-128"/>
                          <a:ea typeface="メイリオ" panose="020B0604030504040204" pitchFamily="50" charset="-128"/>
                        </a:rPr>
                        <a:t>事業実施主体からの助成金の交付決定に基づき着工すること</a:t>
                      </a:r>
                      <a:endParaRPr lang="en-US" altLang="ja-JP" sz="1200" u="none" strike="noStrike" dirty="0">
                        <a:solidFill>
                          <a:srgbClr val="FF0000"/>
                        </a:solidFill>
                        <a:effectLst/>
                        <a:latin typeface="メイリオ" panose="020B0604030504040204" pitchFamily="50" charset="-128"/>
                        <a:ea typeface="メイリオ" panose="020B0604030504040204" pitchFamily="50" charset="-128"/>
                      </a:endParaRPr>
                    </a:p>
                    <a:p>
                      <a:pPr algn="l" fontAlgn="ctr"/>
                      <a:endParaRPr lang="en-US" altLang="ja-JP" sz="400" u="none" strike="noStrike" dirty="0">
                        <a:solidFill>
                          <a:schemeClr val="tx1"/>
                        </a:solidFill>
                        <a:effectLst/>
                        <a:latin typeface="メイリオ" panose="020B0604030504040204" pitchFamily="50" charset="-128"/>
                        <a:ea typeface="メイリオ" panose="020B0604030504040204" pitchFamily="50" charset="-128"/>
                      </a:endParaRPr>
                    </a:p>
                    <a:p>
                      <a:pPr algn="l" fontAlgn="ctr"/>
                      <a:r>
                        <a:rPr lang="en-US" altLang="ja-JP" sz="1000" u="none" strike="noStrike" dirty="0">
                          <a:solidFill>
                            <a:schemeClr val="tx1"/>
                          </a:solidFill>
                          <a:effectLst/>
                          <a:latin typeface="メイリオ" panose="020B0604030504040204" pitchFamily="50" charset="-128"/>
                          <a:ea typeface="メイリオ" panose="020B0604030504040204" pitchFamily="50" charset="-128"/>
                        </a:rPr>
                        <a:t>※</a:t>
                      </a:r>
                      <a:r>
                        <a:rPr lang="ja-JP" altLang="en-US" sz="1000" u="none" strike="noStrike" dirty="0">
                          <a:solidFill>
                            <a:schemeClr val="tx1"/>
                          </a:solidFill>
                          <a:effectLst/>
                          <a:latin typeface="メイリオ" panose="020B0604030504040204" pitchFamily="50" charset="-128"/>
                          <a:ea typeface="メイリオ" panose="020B0604030504040204" pitchFamily="50" charset="-128"/>
                        </a:rPr>
                        <a:t>市町村等交付規則に交付決定前着工の規定がある場合</a:t>
                      </a:r>
                      <a:br>
                        <a:rPr lang="en-US" altLang="ja-JP" sz="1000" u="none" strike="noStrike" dirty="0">
                          <a:solidFill>
                            <a:schemeClr val="tx1"/>
                          </a:solidFill>
                          <a:effectLst/>
                          <a:latin typeface="メイリオ" panose="020B0604030504040204" pitchFamily="50" charset="-128"/>
                          <a:ea typeface="メイリオ" panose="020B0604030504040204" pitchFamily="50" charset="-128"/>
                        </a:rPr>
                      </a:br>
                      <a:r>
                        <a:rPr lang="ja-JP" altLang="en-US" sz="1000" u="none" strike="noStrike" dirty="0">
                          <a:solidFill>
                            <a:schemeClr val="tx1"/>
                          </a:solidFill>
                          <a:effectLst/>
                          <a:latin typeface="メイリオ" panose="020B0604030504040204" pitchFamily="50" charset="-128"/>
                          <a:ea typeface="メイリオ" panose="020B0604030504040204" pitchFamily="50" charset="-128"/>
                        </a:rPr>
                        <a:t>　緊急かつやむを得ない事情により交付決定前に事業を実施するときは、交付決定前着工届を提出すること。なお、交付決定前に着工する場合は、事業の内容が的確となり、かつ、助成金の交付が確実となってから必要最小限の範囲内で着工し、交付決定までのあらゆる損失費用は助成対象者自らの責任となることを了知すること。</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16:rowId xmlns:a16="http://schemas.microsoft.com/office/drawing/2014/main" val="2094927329"/>
                  </a:ext>
                </a:extLst>
              </a:tr>
              <a:tr h="540000">
                <a:tc vMerge="1">
                  <a:txBody>
                    <a:bodyPr/>
                    <a:lstStyle/>
                    <a:p>
                      <a:endParaRPr kumimoji="1" lang="ja-JP" altLang="en-US"/>
                    </a:p>
                  </a:txBody>
                  <a:tcPr/>
                </a:tc>
                <a:tc>
                  <a:txBody>
                    <a:bodyPr/>
                    <a:lstStyle/>
                    <a:p>
                      <a:pPr algn="l" fontAlgn="ctr"/>
                      <a:r>
                        <a:rPr lang="ja-JP" altLang="en-US" sz="1200" u="none" strike="noStrike" dirty="0">
                          <a:solidFill>
                            <a:srgbClr val="FF0000"/>
                          </a:solidFill>
                          <a:effectLst/>
                          <a:latin typeface="メイリオ" panose="020B0604030504040204" pitchFamily="50" charset="-128"/>
                          <a:ea typeface="メイリオ" panose="020B0604030504040204" pitchFamily="50" charset="-128"/>
                        </a:rPr>
                        <a:t>機械等の導入に当たっては、中古機械等を含め、一般競争入札、複数の業者からの見積もり徴取等により、事業費（リース導入の場合は事業費にリース諸費用を加えた額）の低減に向けた取組を行うこと</a:t>
                      </a:r>
                      <a:endParaRPr lang="ja-JP" altLang="en-US" sz="1200" b="0" i="0" u="none" strike="noStrike" dirty="0">
                        <a:solidFill>
                          <a:srgbClr val="FF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16:rowId xmlns:a16="http://schemas.microsoft.com/office/drawing/2014/main" val="495389273"/>
                  </a:ext>
                </a:extLst>
              </a:tr>
              <a:tr h="360000">
                <a:tc rowSpan="2">
                  <a:txBody>
                    <a:bodyPr/>
                    <a:lstStyle/>
                    <a:p>
                      <a:pPr algn="ctr" fontAlgn="ct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事業</a:t>
                      </a:r>
                      <a:endParaRPr lang="en-US" altLang="ja-JP" sz="1200" b="0" u="none" strike="noStrike" dirty="0">
                        <a:solidFill>
                          <a:schemeClr val="tx1"/>
                        </a:solidFill>
                        <a:effectLst/>
                        <a:latin typeface="メイリオ" panose="020B0604030504040204" pitchFamily="50" charset="-128"/>
                        <a:ea typeface="メイリオ" panose="020B0604030504040204" pitchFamily="50" charset="-128"/>
                      </a:endParaRPr>
                    </a:p>
                    <a:p>
                      <a:pPr algn="ctr" fontAlgn="ct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着工後</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0" marR="0" marT="72000" marB="72000" vert="eaVert" anchor="ctr"/>
                </a:tc>
                <a:tc>
                  <a:txBody>
                    <a:bodyPr/>
                    <a:lstStyle/>
                    <a:p>
                      <a:pPr algn="l" fontAlgn="ct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事業に着工した場合には、着工届を提出すること</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16:rowId xmlns:a16="http://schemas.microsoft.com/office/drawing/2014/main" val="588150907"/>
                  </a:ext>
                </a:extLst>
              </a:tr>
              <a:tr h="540000">
                <a:tc vMerge="1">
                  <a:txBody>
                    <a:bodyPr/>
                    <a:lstStyle/>
                    <a:p>
                      <a:pPr algn="ctr" fontAlgn="ct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0" marR="0" marT="72000" marB="72000" vert="eaVert" anchor="ctr"/>
                </a:tc>
                <a:tc>
                  <a:txBody>
                    <a:bodyPr/>
                    <a:lstStyle/>
                    <a:p>
                      <a:pPr algn="l" fontAlgn="ctr"/>
                      <a:r>
                        <a:rPr lang="ja-JP" altLang="en-US" sz="1200" b="0" u="none" strike="noStrike" dirty="0">
                          <a:solidFill>
                            <a:srgbClr val="FF0000"/>
                          </a:solidFill>
                          <a:effectLst/>
                          <a:latin typeface="メイリオ" panose="020B0604030504040204" pitchFamily="50" charset="-128"/>
                          <a:ea typeface="メイリオ" panose="020B0604030504040204" pitchFamily="50" charset="-128"/>
                        </a:rPr>
                        <a:t>園芸施設共済、農機具共済、民間事業者が提供する保険又は施工・販売業者等による保証等に加入すること</a:t>
                      </a:r>
                      <a:endParaRPr lang="en-US" altLang="ja-JP" sz="1200" b="0" u="none" strike="noStrike" dirty="0">
                        <a:solidFill>
                          <a:srgbClr val="FF0000"/>
                        </a:solidFill>
                        <a:effectLst/>
                        <a:latin typeface="メイリオ" panose="020B0604030504040204" pitchFamily="50" charset="-128"/>
                        <a:ea typeface="メイリオ" panose="020B0604030504040204" pitchFamily="50" charset="-128"/>
                      </a:endParaRPr>
                    </a:p>
                    <a:p>
                      <a:pPr algn="l" fontAlgn="ctr"/>
                      <a:r>
                        <a:rPr lang="ja-JP" altLang="en-US" sz="1200" b="0" u="none" strike="noStrike" dirty="0">
                          <a:solidFill>
                            <a:srgbClr val="FF0000"/>
                          </a:solidFill>
                          <a:effectLst/>
                          <a:latin typeface="メイリオ" panose="020B0604030504040204" pitchFamily="50" charset="-128"/>
                          <a:ea typeface="メイリオ" panose="020B0604030504040204" pitchFamily="50" charset="-128"/>
                        </a:rPr>
                        <a:t>（加入期間：通年かつ処分制限期間満了まで）</a:t>
                      </a:r>
                      <a:endParaRPr lang="ja-JP" altLang="en-US" sz="1200" b="0" i="0" u="none" strike="noStrike" dirty="0">
                        <a:solidFill>
                          <a:srgbClr val="FF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16:rowId xmlns:a16="http://schemas.microsoft.com/office/drawing/2014/main" val="369816166"/>
                  </a:ext>
                </a:extLst>
              </a:tr>
            </a:tbl>
          </a:graphicData>
        </a:graphic>
      </p:graphicFrame>
      <p:sp>
        <p:nvSpPr>
          <p:cNvPr id="2" name="四角形: 角を丸くする 1">
            <a:extLst>
              <a:ext uri="{FF2B5EF4-FFF2-40B4-BE49-F238E27FC236}">
                <a16:creationId xmlns:a16="http://schemas.microsoft.com/office/drawing/2014/main" id="{4C673C11-B434-5541-E24D-9E359ACC3F37}"/>
              </a:ext>
            </a:extLst>
          </p:cNvPr>
          <p:cNvSpPr/>
          <p:nvPr/>
        </p:nvSpPr>
        <p:spPr>
          <a:xfrm>
            <a:off x="9526404" y="6473166"/>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17</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0B8B2221-C5AF-0120-DCF2-04807D171C7D}"/>
              </a:ext>
            </a:extLst>
          </p:cNvPr>
          <p:cNvSpPr txBox="1"/>
          <p:nvPr/>
        </p:nvSpPr>
        <p:spPr>
          <a:xfrm>
            <a:off x="117948" y="782577"/>
            <a:ext cx="9679195" cy="523220"/>
          </a:xfrm>
          <a:prstGeom prst="rect">
            <a:avLst/>
          </a:prstGeom>
          <a:noFill/>
        </p:spPr>
        <p:txBody>
          <a:bodyPr wrap="square">
            <a:spAutoFit/>
          </a:bodyPr>
          <a:lstStyle/>
          <a:p>
            <a:r>
              <a:rPr lang="ja-JP" altLang="en-US" sz="1400" dirty="0">
                <a:latin typeface="メイリオ" panose="020B0604030504040204" pitchFamily="50" charset="-128"/>
                <a:ea typeface="メイリオ" panose="020B0604030504040204" pitchFamily="50" charset="-128"/>
              </a:rPr>
              <a:t>　助成対象者（農業者）は、助成事業の実施に際して、以下の事項を遵守する必要がありますので、予めご承知おきください。</a:t>
            </a:r>
          </a:p>
        </p:txBody>
      </p:sp>
    </p:spTree>
    <p:extLst>
      <p:ext uri="{BB962C8B-B14F-4D97-AF65-F5344CB8AC3E}">
        <p14:creationId xmlns:p14="http://schemas.microsoft.com/office/powerpoint/2010/main" val="10403675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2FBE0791-0726-0689-34F6-8E7878838D11}"/>
              </a:ext>
            </a:extLst>
          </p:cNvPr>
          <p:cNvSpPr txBox="1"/>
          <p:nvPr/>
        </p:nvSpPr>
        <p:spPr>
          <a:xfrm>
            <a:off x="28338" y="6286679"/>
            <a:ext cx="9647658" cy="461665"/>
          </a:xfrm>
          <a:prstGeom prst="rect">
            <a:avLst/>
          </a:prstGeom>
          <a:noFill/>
        </p:spPr>
        <p:txBody>
          <a:bodyPr wrap="square">
            <a:spAutoFit/>
          </a:bodyPr>
          <a:lstStyle/>
          <a:p>
            <a:r>
              <a:rPr lang="ja-JP" altLang="en-US" sz="1200" dirty="0">
                <a:latin typeface="メイリオ" panose="020B0604030504040204" pitchFamily="50" charset="-128"/>
                <a:ea typeface="メイリオ" panose="020B0604030504040204" pitchFamily="50" charset="-128"/>
              </a:rPr>
              <a:t>注１　「指導時期」は目安として記載したものです。</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２　</a:t>
            </a:r>
            <a:r>
              <a:rPr lang="ja-JP" altLang="en-US" sz="1200" dirty="0">
                <a:solidFill>
                  <a:srgbClr val="FF0000"/>
                </a:solidFill>
                <a:latin typeface="メイリオ" panose="020B0604030504040204" pitchFamily="50" charset="-128"/>
                <a:ea typeface="メイリオ" panose="020B0604030504040204" pitchFamily="50" charset="-128"/>
              </a:rPr>
              <a:t>赤字</a:t>
            </a:r>
            <a:r>
              <a:rPr lang="ja-JP" altLang="en-US" sz="1200" dirty="0">
                <a:latin typeface="メイリオ" panose="020B0604030504040204" pitchFamily="50" charset="-128"/>
                <a:ea typeface="メイリオ" panose="020B0604030504040204" pitchFamily="50" charset="-128"/>
              </a:rPr>
              <a:t>の指導事項は、会計検査院の指摘等を踏まえた特に配意すべき指導事項です。</a:t>
            </a:r>
          </a:p>
        </p:txBody>
      </p:sp>
      <p:sp>
        <p:nvSpPr>
          <p:cNvPr id="18" name="正方形/長方形 17">
            <a:extLst>
              <a:ext uri="{FF2B5EF4-FFF2-40B4-BE49-F238E27FC236}">
                <a16:creationId xmlns:a16="http://schemas.microsoft.com/office/drawing/2014/main" id="{39CB08C8-660D-40CD-8596-129ED2C3045F}"/>
              </a:ext>
            </a:extLst>
          </p:cNvPr>
          <p:cNvSpPr/>
          <p:nvPr/>
        </p:nvSpPr>
        <p:spPr>
          <a:xfrm>
            <a:off x="4194702" y="2379334"/>
            <a:ext cx="5760073" cy="421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4295" tIns="37148" rIns="74295" bIns="37148"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kumimoji="1" lang="ja-JP" altLang="en-US" sz="894" dirty="0">
              <a:latin typeface="メイリオ" panose="020B0604030504040204" pitchFamily="50" charset="-128"/>
              <a:ea typeface="メイリオ" panose="020B0604030504040204" pitchFamily="50" charset="-128"/>
            </a:endParaRPr>
          </a:p>
        </p:txBody>
      </p:sp>
      <p:sp>
        <p:nvSpPr>
          <p:cNvPr id="2" name="四角形: 角を丸くする 1">
            <a:extLst>
              <a:ext uri="{FF2B5EF4-FFF2-40B4-BE49-F238E27FC236}">
                <a16:creationId xmlns:a16="http://schemas.microsoft.com/office/drawing/2014/main" id="{4C673C11-B434-5541-E24D-9E359ACC3F37}"/>
              </a:ext>
            </a:extLst>
          </p:cNvPr>
          <p:cNvSpPr/>
          <p:nvPr/>
        </p:nvSpPr>
        <p:spPr>
          <a:xfrm>
            <a:off x="9526404" y="6473166"/>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18</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aphicFrame>
        <p:nvGraphicFramePr>
          <p:cNvPr id="3" name="表 2">
            <a:extLst>
              <a:ext uri="{FF2B5EF4-FFF2-40B4-BE49-F238E27FC236}">
                <a16:creationId xmlns:a16="http://schemas.microsoft.com/office/drawing/2014/main" id="{21554A02-87C5-341A-E745-43DA717EF419}"/>
              </a:ext>
            </a:extLst>
          </p:cNvPr>
          <p:cNvGraphicFramePr>
            <a:graphicFrameLocks noGrp="1"/>
          </p:cNvGraphicFramePr>
          <p:nvPr>
            <p:extLst>
              <p:ext uri="{D42A27DB-BD31-4B8C-83A1-F6EECF244321}">
                <p14:modId xmlns:p14="http://schemas.microsoft.com/office/powerpoint/2010/main" val="1495271301"/>
              </p:ext>
            </p:extLst>
          </p:nvPr>
        </p:nvGraphicFramePr>
        <p:xfrm>
          <a:off x="58016" y="155463"/>
          <a:ext cx="9791378" cy="6023356"/>
        </p:xfrm>
        <a:graphic>
          <a:graphicData uri="http://schemas.openxmlformats.org/drawingml/2006/table">
            <a:tbl>
              <a:tblPr firstRow="1">
                <a:tableStyleId>{5C22544A-7EE6-4342-B048-85BDC9FD1C3A}</a:tableStyleId>
              </a:tblPr>
              <a:tblGrid>
                <a:gridCol w="468000">
                  <a:extLst>
                    <a:ext uri="{9D8B030D-6E8A-4147-A177-3AD203B41FA5}">
                      <a16:colId xmlns:a16="http://schemas.microsoft.com/office/drawing/2014/main" val="3865576494"/>
                    </a:ext>
                  </a:extLst>
                </a:gridCol>
                <a:gridCol w="9323378">
                  <a:extLst>
                    <a:ext uri="{9D8B030D-6E8A-4147-A177-3AD203B41FA5}">
                      <a16:colId xmlns:a16="http://schemas.microsoft.com/office/drawing/2014/main" val="3380851634"/>
                    </a:ext>
                  </a:extLst>
                </a:gridCol>
              </a:tblGrid>
              <a:tr h="443356">
                <a:tc>
                  <a:txBody>
                    <a:bodyPr/>
                    <a:lstStyle/>
                    <a:p>
                      <a:pPr algn="ctr" fontAlgn="ctr"/>
                      <a:r>
                        <a:rPr lang="ja-JP" altLang="en-US" sz="1200" u="none" strike="noStrike" dirty="0">
                          <a:solidFill>
                            <a:schemeClr val="bg1"/>
                          </a:solidFill>
                          <a:effectLst/>
                          <a:latin typeface="メイリオ" panose="020B0604030504040204" pitchFamily="50" charset="-128"/>
                          <a:ea typeface="メイリオ" panose="020B0604030504040204" pitchFamily="50" charset="-128"/>
                        </a:rPr>
                        <a:t>指導</a:t>
                      </a:r>
                      <a:endParaRPr lang="en-US" altLang="ja-JP" sz="1200" u="none" strike="noStrike" dirty="0">
                        <a:solidFill>
                          <a:schemeClr val="bg1"/>
                        </a:solidFill>
                        <a:effectLst/>
                        <a:latin typeface="メイリオ" panose="020B0604030504040204" pitchFamily="50" charset="-128"/>
                        <a:ea typeface="メイリオ" panose="020B0604030504040204" pitchFamily="50" charset="-128"/>
                      </a:endParaRPr>
                    </a:p>
                    <a:p>
                      <a:pPr algn="ctr" fontAlgn="ctr"/>
                      <a:r>
                        <a:rPr lang="ja-JP" altLang="en-US" sz="1200" u="none" strike="noStrike" dirty="0">
                          <a:solidFill>
                            <a:schemeClr val="bg1"/>
                          </a:solidFill>
                          <a:effectLst/>
                          <a:latin typeface="メイリオ" panose="020B0604030504040204" pitchFamily="50" charset="-128"/>
                          <a:ea typeface="メイリオ" panose="020B0604030504040204" pitchFamily="50" charset="-128"/>
                        </a:rPr>
                        <a:t>時期</a:t>
                      </a:r>
                      <a:endParaRPr lang="ja-JP" altLang="en-US" sz="1200" b="0" i="0" u="none" strike="noStrike" dirty="0">
                        <a:solidFill>
                          <a:schemeClr val="bg1"/>
                        </a:solidFill>
                        <a:effectLst/>
                        <a:latin typeface="メイリオ" panose="020B0604030504040204" pitchFamily="50" charset="-128"/>
                        <a:ea typeface="メイリオ" panose="020B0604030504040204" pitchFamily="50" charset="-128"/>
                      </a:endParaRPr>
                    </a:p>
                  </a:txBody>
                  <a:tcPr marL="3798" marR="3798" marT="3798" marB="0" anchor="ctr"/>
                </a:tc>
                <a:tc>
                  <a:txBody>
                    <a:bodyPr/>
                    <a:lstStyle/>
                    <a:p>
                      <a:pPr algn="ctr" fontAlgn="ctr"/>
                      <a:r>
                        <a:rPr lang="ja-JP" altLang="en-US" sz="1600" u="none" strike="noStrike" dirty="0">
                          <a:solidFill>
                            <a:schemeClr val="bg1"/>
                          </a:solidFill>
                          <a:effectLst/>
                          <a:latin typeface="メイリオ" panose="020B0604030504040204" pitchFamily="50" charset="-128"/>
                          <a:ea typeface="メイリオ" panose="020B0604030504040204" pitchFamily="50" charset="-128"/>
                        </a:rPr>
                        <a:t>指　　　　導　　　　事　　　　項</a:t>
                      </a:r>
                      <a:endParaRPr lang="ja-JP" altLang="en-US" sz="1600" b="0" i="0" u="none" strike="noStrike" dirty="0">
                        <a:solidFill>
                          <a:schemeClr val="bg1"/>
                        </a:solidFill>
                        <a:effectLst/>
                        <a:latin typeface="メイリオ" panose="020B0604030504040204" pitchFamily="50" charset="-128"/>
                        <a:ea typeface="メイリオ" panose="020B0604030504040204" pitchFamily="50" charset="-128"/>
                      </a:endParaRPr>
                    </a:p>
                  </a:txBody>
                  <a:tcPr marL="3798" marR="3798" marT="3798" marB="0" anchor="ctr"/>
                </a:tc>
                <a:extLst>
                  <a:ext uri="{0D108BD9-81ED-4DB2-BD59-A6C34878D82A}">
                    <a16:rowId xmlns:a16="http://schemas.microsoft.com/office/drawing/2014/main" val="1675921623"/>
                  </a:ext>
                </a:extLst>
              </a:tr>
              <a:tr h="360000">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事業完了後</a:t>
                      </a: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vert="eaVert" anchor="ctr"/>
                </a:tc>
                <a:tc>
                  <a:txBody>
                    <a:bodyPr/>
                    <a:lstStyle/>
                    <a:p>
                      <a:pPr algn="l" fontAlgn="ctr"/>
                      <a:r>
                        <a:rPr lang="ja-JP" altLang="en-US" sz="1200" b="0" u="none" strike="noStrike" dirty="0">
                          <a:solidFill>
                            <a:srgbClr val="000000"/>
                          </a:solidFill>
                          <a:effectLst/>
                          <a:latin typeface="メイリオ" panose="020B0604030504040204" pitchFamily="50" charset="-128"/>
                          <a:ea typeface="メイリオ" panose="020B0604030504040204" pitchFamily="50" charset="-128"/>
                        </a:rPr>
                        <a:t>事業を完了した場合には、しゅん工届を提出すること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16:rowId xmlns:a16="http://schemas.microsoft.com/office/drawing/2014/main" val="1910218735"/>
                  </a:ext>
                </a:extLst>
              </a:tr>
              <a:tr h="540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anchor="ctr"/>
                </a:tc>
                <a:tc>
                  <a:txBody>
                    <a:bodyPr/>
                    <a:lstStyle/>
                    <a:p>
                      <a:pPr algn="l" fontAlgn="ctr"/>
                      <a:r>
                        <a:rPr lang="ja-JP" altLang="en-US" sz="1200" b="0" u="none" strike="noStrike" dirty="0">
                          <a:solidFill>
                            <a:srgbClr val="FF0000"/>
                          </a:solidFill>
                          <a:effectLst/>
                          <a:latin typeface="メイリオ" panose="020B0604030504040204" pitchFamily="50" charset="-128"/>
                          <a:ea typeface="メイリオ" panose="020B0604030504040204" pitchFamily="50" charset="-128"/>
                        </a:rPr>
                        <a:t>法定耐用年数（中古機械等の場合は中古資産耐用年数）に相当する期間（リース導入の場合はリース期間）に準じ処分制限期間を設定すること</a:t>
                      </a:r>
                      <a:endParaRPr lang="ja-JP" altLang="en-US" sz="1200" b="0" i="0" u="none" strike="noStrike" dirty="0">
                        <a:solidFill>
                          <a:srgbClr val="FF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16:rowId xmlns:a16="http://schemas.microsoft.com/office/drawing/2014/main" val="3824346628"/>
                  </a:ext>
                </a:extLst>
              </a:tr>
              <a:tr h="360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anchor="ctr"/>
                </a:tc>
                <a:tc>
                  <a:txBody>
                    <a:bodyPr/>
                    <a:lstStyle/>
                    <a:p>
                      <a:pPr algn="l" fontAlgn="ctr"/>
                      <a:r>
                        <a:rPr lang="ja-JP" altLang="en-US" sz="1200" b="0" u="none" strike="noStrike" dirty="0">
                          <a:solidFill>
                            <a:srgbClr val="FF0000"/>
                          </a:solidFill>
                          <a:effectLst/>
                          <a:latin typeface="メイリオ" panose="020B0604030504040204" pitchFamily="50" charset="-128"/>
                          <a:ea typeface="メイリオ" panose="020B0604030504040204" pitchFamily="50" charset="-128"/>
                        </a:rPr>
                        <a:t>財産管理台帳を備え置くこと</a:t>
                      </a:r>
                      <a:endParaRPr lang="ja-JP" altLang="en-US" sz="1200" b="0" i="0" u="none" strike="noStrike" dirty="0">
                        <a:solidFill>
                          <a:srgbClr val="FF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16:rowId xmlns:a16="http://schemas.microsoft.com/office/drawing/2014/main" val="404768705"/>
                  </a:ext>
                </a:extLst>
              </a:tr>
              <a:tr h="360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anchor="ctr"/>
                </a:tc>
                <a:tc>
                  <a:txBody>
                    <a:bodyPr/>
                    <a:lstStyle/>
                    <a:p>
                      <a:pPr algn="l" fontAlgn="ct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導入等した機械等の管理運営日誌又は利用簿等を作成し、整備保存すること</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16:rowId xmlns:a16="http://schemas.microsoft.com/office/drawing/2014/main" val="1635220914"/>
                  </a:ext>
                </a:extLst>
              </a:tr>
              <a:tr h="540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anchor="ctr"/>
                </a:tc>
                <a:tc>
                  <a:txBody>
                    <a:bodyPr/>
                    <a:lstStyle/>
                    <a:p>
                      <a:pPr algn="l" fontAlgn="ct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機械等の管理運営日誌又は利用簿等を少なくとも年に一度提出すること</a:t>
                      </a:r>
                      <a:b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b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また、過去に他の補助事業により導入等した機械等についても、適切に管理運営すること</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16:rowId xmlns:a16="http://schemas.microsoft.com/office/drawing/2014/main" val="1939662097"/>
                  </a:ext>
                </a:extLst>
              </a:tr>
              <a:tr h="36000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達成状況</a:t>
                      </a:r>
                      <a:endParaRPr lang="en-US" altLang="ja-JP" sz="1200" b="0" u="none" strike="noStrike" dirty="0">
                        <a:solidFill>
                          <a:schemeClr val="tx1"/>
                        </a:solidFill>
                        <a:effectLst/>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の報告</a:t>
                      </a: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vert="eaVert" anchor="ctr"/>
                </a:tc>
                <a:tc>
                  <a:txBody>
                    <a:bodyPr/>
                    <a:lstStyle/>
                    <a:p>
                      <a:pPr algn="l" fontAlgn="ct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成果目標の達成状況を青色申告決算書、損益計算書等の根拠資料等を添付して報告すること</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16:rowId xmlns:a16="http://schemas.microsoft.com/office/drawing/2014/main" val="3142578531"/>
                  </a:ext>
                </a:extLst>
              </a:tr>
              <a:tr h="540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tc>
                  <a:txBody>
                    <a:bodyPr/>
                    <a:lstStyle/>
                    <a:p>
                      <a:pPr algn="l" fontAlgn="ct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成果目標の報告と併せて、園芸施設共済、農機具共済、民間事業者が提供する保険又は施工・販売業者等による保証等が通年で継続されていることを証する書類を提出すること</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16:rowId xmlns:a16="http://schemas.microsoft.com/office/drawing/2014/main" val="159826564"/>
                  </a:ext>
                </a:extLst>
              </a:tr>
              <a:tr h="36000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事業</a:t>
                      </a:r>
                      <a:endParaRPr lang="en-US" altLang="ja-JP" sz="1200" b="0" u="none" strike="noStrike" dirty="0">
                        <a:solidFill>
                          <a:schemeClr val="tx1"/>
                        </a:solidFill>
                        <a:effectLst/>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終了後</a:t>
                      </a: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vert="eaVert" anchor="ctr"/>
                </a:tc>
                <a:tc>
                  <a:txBody>
                    <a:bodyPr/>
                    <a:lstStyle/>
                    <a:p>
                      <a:pPr algn="l" fontAlgn="ctr"/>
                      <a:r>
                        <a:rPr lang="ja-JP" altLang="en-US" sz="1200" b="0" u="none" strike="noStrike" dirty="0">
                          <a:solidFill>
                            <a:srgbClr val="FF0000"/>
                          </a:solidFill>
                          <a:effectLst/>
                          <a:latin typeface="メイリオ" panose="020B0604030504040204" pitchFamily="50" charset="-128"/>
                          <a:ea typeface="メイリオ" panose="020B0604030504040204" pitchFamily="50" charset="-128"/>
                        </a:rPr>
                        <a:t>事業終了年度の翌年度から起算して５年間、事業の実施に係る関係書類等（事業実施要綱別記の第６参照）を整理保存すること</a:t>
                      </a:r>
                      <a:endParaRPr lang="ja-JP" altLang="en-US" sz="1200" b="0" i="0" u="none" strike="noStrike" dirty="0">
                        <a:solidFill>
                          <a:srgbClr val="FF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16:rowId xmlns:a16="http://schemas.microsoft.com/office/drawing/2014/main" val="901659386"/>
                  </a:ext>
                </a:extLst>
              </a:tr>
              <a:tr h="360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tc>
                  <a:txBody>
                    <a:bodyPr/>
                    <a:lstStyle/>
                    <a:p>
                      <a:pPr algn="l" fontAlgn="ct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農業共済その他の農業関係の保険へ積極的に加入するように努めること</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16:rowId xmlns:a16="http://schemas.microsoft.com/office/drawing/2014/main" val="294179828"/>
                  </a:ext>
                </a:extLst>
              </a:tr>
              <a:tr h="36000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処分制限期間内</a:t>
                      </a: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vert="eaVert" anchor="ctr"/>
                </a:tc>
                <a:tc>
                  <a:txBody>
                    <a:bodyPr/>
                    <a:lstStyle/>
                    <a:p>
                      <a:pPr algn="l" fontAlgn="ctr"/>
                      <a:r>
                        <a:rPr lang="ja-JP" altLang="en-US" sz="1200" b="0" u="none" strike="noStrike" dirty="0">
                          <a:solidFill>
                            <a:srgbClr val="FF0000"/>
                          </a:solidFill>
                          <a:effectLst/>
                          <a:latin typeface="メイリオ" panose="020B0604030504040204" pitchFamily="50" charset="-128"/>
                          <a:ea typeface="メイリオ" panose="020B0604030504040204" pitchFamily="50" charset="-128"/>
                        </a:rPr>
                        <a:t>導入等した機械等に係る管理規程や財産管理台帳、管理運営日誌又は利用簿等の管理関係書類を整理保存すること</a:t>
                      </a:r>
                      <a:endParaRPr lang="ja-JP" altLang="en-US" sz="1200" b="0" i="0" u="none" strike="noStrike" dirty="0">
                        <a:solidFill>
                          <a:srgbClr val="FF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16:rowId xmlns:a16="http://schemas.microsoft.com/office/drawing/2014/main" val="2962327673"/>
                  </a:ext>
                </a:extLst>
              </a:tr>
              <a:tr h="540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vert="eaVert" anchor="ctr"/>
                </a:tc>
                <a:tc>
                  <a:txBody>
                    <a:bodyPr/>
                    <a:lstStyle/>
                    <a:p>
                      <a:pPr algn="l" fontAlgn="ct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導入等した機械等の移転若しくは更新又は生産能力、利用規模、利用方法等に影響を及ぼすと認められる変更を伴う増築、模様替え等を行うときは、あらかじめ事業実施主体へに報告すること</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16:rowId xmlns:a16="http://schemas.microsoft.com/office/drawing/2014/main" val="2907163210"/>
                  </a:ext>
                </a:extLst>
              </a:tr>
              <a:tr h="540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vert="eaVert" anchor="ctr"/>
                </a:tc>
                <a:tc>
                  <a:txBody>
                    <a:bodyPr/>
                    <a:lstStyle/>
                    <a:p>
                      <a:pPr algn="l" fontAlgn="ctr"/>
                      <a:r>
                        <a:rPr lang="ja-JP" altLang="en-US" sz="1200" b="0" u="none" strike="noStrike" dirty="0">
                          <a:solidFill>
                            <a:srgbClr val="FF0000"/>
                          </a:solidFill>
                          <a:effectLst/>
                          <a:latin typeface="メイリオ" panose="020B0604030504040204" pitchFamily="50" charset="-128"/>
                          <a:ea typeface="メイリオ" panose="020B0604030504040204" pitchFamily="50" charset="-128"/>
                        </a:rPr>
                        <a:t>助成金の交付の目的に反して使用し、譲渡し、交換し、貸付け、又は担保に供しようとするときは、市町村交付規則等に基づき財産処分の申請を行うこと</a:t>
                      </a:r>
                      <a:endParaRPr lang="ja-JP" altLang="en-US" sz="1200" b="0" i="0" u="none" strike="noStrike" dirty="0">
                        <a:solidFill>
                          <a:srgbClr val="FF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16:rowId xmlns:a16="http://schemas.microsoft.com/office/drawing/2014/main" val="346065352"/>
                  </a:ext>
                </a:extLst>
              </a:tr>
              <a:tr h="360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vert="eaVert" anchor="ctr"/>
                </a:tc>
                <a:tc>
                  <a:txBody>
                    <a:bodyPr/>
                    <a:lstStyle/>
                    <a:p>
                      <a:pPr algn="l" fontAlgn="ct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天災その他の災害による被害を受けたときは、直ちに報告すること</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16:rowId xmlns:a16="http://schemas.microsoft.com/office/drawing/2014/main" val="2368288029"/>
                  </a:ext>
                </a:extLst>
              </a:tr>
            </a:tbl>
          </a:graphicData>
        </a:graphic>
      </p:graphicFrame>
    </p:spTree>
    <p:extLst>
      <p:ext uri="{BB962C8B-B14F-4D97-AF65-F5344CB8AC3E}">
        <p14:creationId xmlns:p14="http://schemas.microsoft.com/office/powerpoint/2010/main" val="3952827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四角形: 角を丸くする 36">
            <a:extLst>
              <a:ext uri="{FF2B5EF4-FFF2-40B4-BE49-F238E27FC236}">
                <a16:creationId xmlns:a16="http://schemas.microsoft.com/office/drawing/2014/main" id="{4B30AF3E-ECDD-4F14-BE60-B1D398259058}"/>
              </a:ext>
            </a:extLst>
          </p:cNvPr>
          <p:cNvSpPr/>
          <p:nvPr/>
        </p:nvSpPr>
        <p:spPr>
          <a:xfrm>
            <a:off x="9526948" y="6480482"/>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１</a:t>
            </a:r>
          </a:p>
        </p:txBody>
      </p:sp>
      <p:sp>
        <p:nvSpPr>
          <p:cNvPr id="13" name="テキスト ボックス 12">
            <a:extLst>
              <a:ext uri="{FF2B5EF4-FFF2-40B4-BE49-F238E27FC236}">
                <a16:creationId xmlns:a16="http://schemas.microsoft.com/office/drawing/2014/main" id="{C392AA98-1D75-583A-93F9-F9A3D7659B68}"/>
              </a:ext>
            </a:extLst>
          </p:cNvPr>
          <p:cNvSpPr txBox="1"/>
          <p:nvPr/>
        </p:nvSpPr>
        <p:spPr>
          <a:xfrm>
            <a:off x="38388" y="1173385"/>
            <a:ext cx="9793235" cy="4401205"/>
          </a:xfrm>
          <a:prstGeom prst="rect">
            <a:avLst/>
          </a:prstGeom>
          <a:noFill/>
          <a:ln>
            <a:noFill/>
            <a:prstDash val="dash"/>
          </a:ln>
        </p:spPr>
        <p:txBody>
          <a:bodyPr wrap="square" rtlCol="0">
            <a:spAutoFit/>
          </a:bodyPr>
          <a:lstStyle/>
          <a:p>
            <a:pPr marL="179999"/>
            <a:r>
              <a:rPr lang="ja-JP" altLang="en-US" sz="1400" dirty="0">
                <a:latin typeface="メイリオ" panose="020B0604030504040204" pitchFamily="50" charset="-128"/>
                <a:ea typeface="メイリオ" panose="020B0604030504040204" pitchFamily="50" charset="-128"/>
              </a:rPr>
              <a:t>　令和６年度の本事業は、「担い手確保・経営強化支援対策」と</a:t>
            </a:r>
            <a:endParaRPr lang="en-US" altLang="ja-JP" sz="1400" dirty="0">
              <a:latin typeface="メイリオ" panose="020B0604030504040204" pitchFamily="50" charset="-128"/>
              <a:ea typeface="メイリオ" panose="020B0604030504040204" pitchFamily="50" charset="-128"/>
            </a:endParaRPr>
          </a:p>
          <a:p>
            <a:pPr marL="179999"/>
            <a:r>
              <a:rPr lang="ja-JP" altLang="en-US" sz="1400" dirty="0">
                <a:latin typeface="メイリオ" panose="020B0604030504040204" pitchFamily="50" charset="-128"/>
                <a:ea typeface="メイリオ" panose="020B0604030504040204" pitchFamily="50" charset="-128"/>
              </a:rPr>
              <a:t>「地域農業構造転換支援対策」の２つの対策となります。</a:t>
            </a:r>
            <a:endParaRPr lang="en-US" altLang="ja-JP" sz="1400" dirty="0">
              <a:latin typeface="メイリオ" panose="020B0604030504040204" pitchFamily="50" charset="-128"/>
              <a:ea typeface="メイリオ" panose="020B0604030504040204" pitchFamily="50" charset="-128"/>
            </a:endParaRPr>
          </a:p>
          <a:p>
            <a:pPr marL="180000"/>
            <a:endParaRPr lang="en-US" altLang="ja-JP" sz="800" dirty="0">
              <a:latin typeface="メイリオ" panose="020B0604030504040204" pitchFamily="50" charset="-128"/>
              <a:ea typeface="メイリオ" panose="020B0604030504040204" pitchFamily="50" charset="-128"/>
            </a:endParaRPr>
          </a:p>
          <a:p>
            <a:pPr marL="179999"/>
            <a:r>
              <a:rPr lang="ja-JP" altLang="en-US" sz="1600" b="1" dirty="0">
                <a:solidFill>
                  <a:schemeClr val="accent6">
                    <a:lumMod val="75000"/>
                  </a:schemeClr>
                </a:solidFill>
                <a:latin typeface="メイリオ" panose="020B0604030504040204" pitchFamily="50" charset="-128"/>
                <a:ea typeface="メイリオ" panose="020B0604030504040204" pitchFamily="50" charset="-128"/>
              </a:rPr>
              <a:t>（１）担い手確保・経営強化支援対策</a:t>
            </a:r>
            <a:endParaRPr lang="en-US" altLang="ja-JP" sz="1600" b="1" dirty="0">
              <a:solidFill>
                <a:schemeClr val="accent6">
                  <a:lumMod val="75000"/>
                </a:schemeClr>
              </a:solidFill>
              <a:latin typeface="メイリオ" panose="020B0604030504040204" pitchFamily="50" charset="-128"/>
              <a:ea typeface="メイリオ" panose="020B0604030504040204" pitchFamily="50" charset="-128"/>
            </a:endParaRPr>
          </a:p>
          <a:p>
            <a:pPr marL="179999"/>
            <a:endParaRPr lang="en-US" altLang="ja-JP" sz="800" b="1" dirty="0">
              <a:solidFill>
                <a:schemeClr val="accent5">
                  <a:lumMod val="75000"/>
                </a:schemeClr>
              </a:solidFill>
              <a:latin typeface="メイリオ" panose="020B0604030504040204" pitchFamily="50" charset="-128"/>
              <a:ea typeface="メイリオ" panose="020B0604030504040204" pitchFamily="50" charset="-128"/>
            </a:endParaRPr>
          </a:p>
          <a:p>
            <a:pPr marL="540000"/>
            <a:r>
              <a:rPr lang="ja-JP" altLang="en-US" sz="1400" dirty="0">
                <a:latin typeface="メイリオ" panose="020B0604030504040204" pitchFamily="50" charset="-128"/>
                <a:ea typeface="メイリオ" panose="020B0604030504040204" pitchFamily="50" charset="-128"/>
              </a:rPr>
              <a:t>　「</a:t>
            </a:r>
            <a:r>
              <a:rPr lang="ja-JP" altLang="en-US" sz="1400" u="sng" dirty="0">
                <a:latin typeface="メイリオ" panose="020B0604030504040204" pitchFamily="50" charset="-128"/>
                <a:ea typeface="メイリオ" panose="020B0604030504040204" pitchFamily="50" charset="-128"/>
              </a:rPr>
              <a:t>融資を活用</a:t>
            </a:r>
            <a:r>
              <a:rPr lang="ja-JP" altLang="en-US" sz="1400" dirty="0">
                <a:latin typeface="メイリオ" panose="020B0604030504040204" pitchFamily="50" charset="-128"/>
                <a:ea typeface="メイリオ" panose="020B0604030504040204" pitchFamily="50" charset="-128"/>
              </a:rPr>
              <a:t>するなどして経営発展に必要な</a:t>
            </a:r>
            <a:r>
              <a:rPr lang="ja-JP" altLang="en-US" sz="1400" u="sng" dirty="0">
                <a:latin typeface="メイリオ" panose="020B0604030504040204" pitchFamily="50" charset="-128"/>
                <a:ea typeface="メイリオ" panose="020B0604030504040204" pitchFamily="50" charset="-128"/>
              </a:rPr>
              <a:t>農業用機械・施設等の導入等</a:t>
            </a:r>
            <a:r>
              <a:rPr lang="ja-JP" altLang="en-US" sz="1400" dirty="0">
                <a:latin typeface="メイリオ" panose="020B0604030504040204" pitchFamily="50" charset="-128"/>
                <a:ea typeface="メイリオ" panose="020B0604030504040204" pitchFamily="50" charset="-128"/>
              </a:rPr>
              <a:t>を行う助成対象者</a:t>
            </a:r>
            <a:endParaRPr lang="en-US" altLang="ja-JP" sz="1400" dirty="0">
              <a:latin typeface="メイリオ" panose="020B0604030504040204" pitchFamily="50" charset="-128"/>
              <a:ea typeface="メイリオ" panose="020B0604030504040204" pitchFamily="50" charset="-128"/>
            </a:endParaRPr>
          </a:p>
          <a:p>
            <a:pPr marL="540000"/>
            <a:r>
              <a:rPr lang="ja-JP" altLang="en-US" sz="1400" dirty="0">
                <a:latin typeface="メイリオ" panose="020B0604030504040204" pitchFamily="50" charset="-128"/>
                <a:ea typeface="メイリオ" panose="020B0604030504040204" pitchFamily="50" charset="-128"/>
              </a:rPr>
              <a:t>に対して、市町村が助成する事業」に要する経費を、国が都道府県を通じて補助するものです。</a:t>
            </a:r>
            <a:endParaRPr lang="en-US" altLang="ja-JP" sz="1400" dirty="0">
              <a:latin typeface="メイリオ" panose="020B0604030504040204" pitchFamily="50" charset="-128"/>
              <a:ea typeface="メイリオ" panose="020B0604030504040204" pitchFamily="50" charset="-128"/>
            </a:endParaRPr>
          </a:p>
          <a:p>
            <a:pPr marL="540000"/>
            <a:endParaRPr lang="en-US" altLang="ja-JP" sz="800" dirty="0">
              <a:solidFill>
                <a:schemeClr val="accent4">
                  <a:lumMod val="50000"/>
                </a:schemeClr>
              </a:solidFill>
              <a:latin typeface="メイリオ" panose="020B0604030504040204" pitchFamily="50" charset="-128"/>
              <a:ea typeface="メイリオ" panose="020B0604030504040204" pitchFamily="50" charset="-128"/>
            </a:endParaRPr>
          </a:p>
          <a:p>
            <a:pPr marL="179999"/>
            <a:r>
              <a:rPr lang="ja-JP" altLang="en-US" sz="1600" b="1" dirty="0">
                <a:solidFill>
                  <a:schemeClr val="accent4">
                    <a:lumMod val="50000"/>
                  </a:schemeClr>
                </a:solidFill>
                <a:latin typeface="メイリオ" panose="020B0604030504040204" pitchFamily="50" charset="-128"/>
                <a:ea typeface="メイリオ" panose="020B0604030504040204" pitchFamily="50" charset="-128"/>
              </a:rPr>
              <a:t>（２）地域農業構造転換支援対策（新設）</a:t>
            </a:r>
            <a:endParaRPr lang="en-US" altLang="ja-JP" sz="1600" b="1" dirty="0">
              <a:solidFill>
                <a:schemeClr val="accent4">
                  <a:lumMod val="50000"/>
                </a:schemeClr>
              </a:solidFill>
              <a:latin typeface="メイリオ" panose="020B0604030504040204" pitchFamily="50" charset="-128"/>
              <a:ea typeface="メイリオ" panose="020B0604030504040204" pitchFamily="50" charset="-128"/>
            </a:endParaRPr>
          </a:p>
          <a:p>
            <a:pPr marL="179999"/>
            <a:endParaRPr lang="en-US" altLang="ja-JP" sz="800" b="1" dirty="0">
              <a:solidFill>
                <a:schemeClr val="accent4">
                  <a:lumMod val="50000"/>
                </a:schemeClr>
              </a:solidFill>
              <a:latin typeface="メイリオ" panose="020B0604030504040204" pitchFamily="50" charset="-128"/>
              <a:ea typeface="メイリオ" panose="020B0604030504040204" pitchFamily="50" charset="-128"/>
            </a:endParaRPr>
          </a:p>
          <a:p>
            <a:pPr marL="540000"/>
            <a:r>
              <a:rPr lang="ja-JP" altLang="en-US" sz="1400" dirty="0">
                <a:latin typeface="メイリオ" panose="020B0604030504040204" pitchFamily="50" charset="-128"/>
                <a:ea typeface="メイリオ" panose="020B0604030504040204" pitchFamily="50" charset="-128"/>
              </a:rPr>
              <a:t>　「地域計画の早期実現を図るため、農地引受力の向上を図る際に必要な</a:t>
            </a:r>
            <a:endParaRPr lang="en-US" altLang="ja-JP" sz="1400" dirty="0">
              <a:latin typeface="メイリオ" panose="020B0604030504040204" pitchFamily="50" charset="-128"/>
              <a:ea typeface="メイリオ" panose="020B0604030504040204" pitchFamily="50" charset="-128"/>
            </a:endParaRPr>
          </a:p>
          <a:p>
            <a:pPr marL="540000"/>
            <a:endParaRPr lang="en-US" altLang="ja-JP" sz="800" dirty="0">
              <a:latin typeface="メイリオ" panose="020B0604030504040204" pitchFamily="50" charset="-128"/>
              <a:ea typeface="メイリオ" panose="020B0604030504040204" pitchFamily="50" charset="-128"/>
            </a:endParaRPr>
          </a:p>
          <a:p>
            <a:pPr marL="540000"/>
            <a:r>
              <a:rPr lang="ja-JP" altLang="en-US" sz="1400" dirty="0">
                <a:latin typeface="メイリオ" panose="020B0604030504040204" pitchFamily="50" charset="-128"/>
                <a:ea typeface="メイリオ" panose="020B0604030504040204" pitchFamily="50" charset="-128"/>
              </a:rPr>
              <a:t>①　農業用機械・施設等の導入等</a:t>
            </a:r>
            <a:r>
              <a:rPr lang="ja-JP" altLang="en-US" sz="1400" u="sng" dirty="0">
                <a:latin typeface="メイリオ" panose="020B0604030504040204" pitchFamily="50" charset="-128"/>
                <a:ea typeface="メイリオ" panose="020B0604030504040204" pitchFamily="50" charset="-128"/>
              </a:rPr>
              <a:t>（融資不要）</a:t>
            </a:r>
            <a:r>
              <a:rPr lang="en-US" altLang="ja-JP" sz="1400" dirty="0">
                <a:latin typeface="メイリオ" panose="020B0604030504040204" pitchFamily="50" charset="-128"/>
                <a:ea typeface="メイリオ" panose="020B0604030504040204" pitchFamily="50" charset="-128"/>
              </a:rPr>
              <a:t>…</a:t>
            </a:r>
            <a:r>
              <a:rPr lang="ja-JP" altLang="en-US" sz="1400" u="sng" dirty="0">
                <a:latin typeface="メイリオ" panose="020B0604030504040204" pitchFamily="50" charset="-128"/>
                <a:ea typeface="メイリオ" panose="020B0604030504040204" pitchFamily="50" charset="-128"/>
              </a:rPr>
              <a:t>「購入</a:t>
            </a:r>
            <a:r>
              <a:rPr lang="en-US" altLang="ja-JP" sz="1400" u="sng" baseline="30000" dirty="0">
                <a:latin typeface="メイリオ" panose="020B0604030504040204" pitchFamily="50" charset="-128"/>
                <a:ea typeface="メイリオ" panose="020B0604030504040204" pitchFamily="50" charset="-128"/>
              </a:rPr>
              <a:t>※ </a:t>
            </a:r>
            <a:r>
              <a:rPr lang="ja-JP" altLang="en-US" sz="1400" u="sng" dirty="0">
                <a:latin typeface="メイリオ" panose="020B0604030504040204" pitchFamily="50" charset="-128"/>
                <a:ea typeface="メイリオ" panose="020B0604030504040204" pitchFamily="50" charset="-128"/>
              </a:rPr>
              <a:t>」</a:t>
            </a:r>
            <a:endParaRPr lang="en-US" altLang="ja-JP" sz="1400" u="sng" baseline="30000" dirty="0">
              <a:latin typeface="メイリオ" panose="020B0604030504040204" pitchFamily="50" charset="-128"/>
              <a:ea typeface="メイリオ" panose="020B0604030504040204" pitchFamily="50" charset="-128"/>
            </a:endParaRPr>
          </a:p>
          <a:p>
            <a:pPr marL="540000"/>
            <a:endParaRPr lang="en-US" altLang="ja-JP" sz="400" u="sng" dirty="0">
              <a:latin typeface="メイリオ" panose="020B0604030504040204" pitchFamily="50" charset="-128"/>
              <a:ea typeface="メイリオ" panose="020B0604030504040204" pitchFamily="50" charset="-128"/>
            </a:endParaRPr>
          </a:p>
          <a:p>
            <a:pPr marL="540000"/>
            <a:r>
              <a:rPr lang="ja-JP" altLang="en-US" sz="1400" dirty="0">
                <a:latin typeface="メイリオ" panose="020B0604030504040204" pitchFamily="50" charset="-128"/>
                <a:ea typeface="メイリオ" panose="020B0604030504040204" pitchFamily="50" charset="-128"/>
              </a:rPr>
              <a:t>②　農業用機械のリース導入</a:t>
            </a:r>
            <a:r>
              <a:rPr lang="en-US" altLang="ja-JP" sz="1400" dirty="0">
                <a:latin typeface="メイリオ" panose="020B0604030504040204" pitchFamily="50" charset="-128"/>
                <a:ea typeface="メイリオ" panose="020B0604030504040204" pitchFamily="50" charset="-128"/>
              </a:rPr>
              <a:t>…</a:t>
            </a:r>
            <a:r>
              <a:rPr lang="ja-JP" altLang="en-US" sz="1400" u="sng" dirty="0">
                <a:latin typeface="メイリオ" panose="020B0604030504040204" pitchFamily="50" charset="-128"/>
                <a:ea typeface="メイリオ" panose="020B0604030504040204" pitchFamily="50" charset="-128"/>
              </a:rPr>
              <a:t>「リース導入」</a:t>
            </a:r>
            <a:endParaRPr lang="en-US" altLang="ja-JP" sz="1400" u="sng" dirty="0">
              <a:latin typeface="メイリオ" panose="020B0604030504040204" pitchFamily="50" charset="-128"/>
              <a:ea typeface="メイリオ" panose="020B0604030504040204" pitchFamily="50" charset="-128"/>
            </a:endParaRPr>
          </a:p>
          <a:p>
            <a:pPr marL="540000"/>
            <a:endParaRPr lang="en-US" altLang="ja-JP" sz="800" u="sng" dirty="0">
              <a:latin typeface="メイリオ" panose="020B0604030504040204" pitchFamily="50" charset="-128"/>
              <a:ea typeface="メイリオ" panose="020B0604030504040204" pitchFamily="50" charset="-128"/>
            </a:endParaRPr>
          </a:p>
          <a:p>
            <a:pPr marL="540000"/>
            <a:r>
              <a:rPr lang="ja-JP" altLang="en-US" sz="1400" dirty="0">
                <a:latin typeface="メイリオ" panose="020B0604030504040204" pitchFamily="50" charset="-128"/>
                <a:ea typeface="メイリオ" panose="020B0604030504040204" pitchFamily="50" charset="-128"/>
              </a:rPr>
              <a:t>を行う助成対象者に対して、市町村が助成する事業」に要する経費を、国が都道府県を通じて補助するものです。</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この～要望調査の実施に当たって～においては、地域農業構造転換対策のうち農業用機械のリース導入以外を「購入」としています。</a:t>
            </a:r>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pPr marL="179999"/>
            <a:r>
              <a:rPr lang="ja-JP" altLang="en-US" sz="1400" dirty="0">
                <a:latin typeface="メイリオ" panose="020B0604030504040204" pitchFamily="50" charset="-128"/>
                <a:ea typeface="メイリオ" panose="020B0604030504040204" pitchFamily="50" charset="-128"/>
              </a:rPr>
              <a:t>　助成対象者は、</a:t>
            </a:r>
            <a:r>
              <a:rPr lang="ja-JP" altLang="en-US" sz="1400" dirty="0">
                <a:solidFill>
                  <a:srgbClr val="FF0000"/>
                </a:solidFill>
                <a:latin typeface="メイリオ" panose="020B0604030504040204" pitchFamily="50" charset="-128"/>
                <a:ea typeface="メイリオ" panose="020B0604030504040204" pitchFamily="50" charset="-128"/>
              </a:rPr>
              <a:t>担い手確保・経営強化支援対策、地域農業構造転換支援対策の購入支援、地域農業構造転換支援対策のリース導入支援は、</a:t>
            </a:r>
            <a:r>
              <a:rPr lang="ja-JP" altLang="en-US" sz="1400" u="sng" dirty="0">
                <a:solidFill>
                  <a:srgbClr val="FF0000"/>
                </a:solidFill>
                <a:latin typeface="メイリオ" panose="020B0604030504040204" pitchFamily="50" charset="-128"/>
                <a:ea typeface="メイリオ" panose="020B0604030504040204" pitchFamily="50" charset="-128"/>
              </a:rPr>
              <a:t>いずれか１つしか事業実施できません</a:t>
            </a:r>
            <a:r>
              <a:rPr lang="ja-JP" altLang="en-US" sz="1400" dirty="0">
                <a:latin typeface="メイリオ" panose="020B0604030504040204" pitchFamily="50" charset="-128"/>
                <a:ea typeface="メイリオ" panose="020B0604030504040204" pitchFamily="50" charset="-128"/>
              </a:rPr>
              <a:t>。ただし、要望調査において</a:t>
            </a:r>
            <a:r>
              <a:rPr lang="ja-JP" altLang="en-US" sz="1400" u="sng" dirty="0">
                <a:latin typeface="メイリオ" panose="020B0604030504040204" pitchFamily="50" charset="-128"/>
                <a:ea typeface="メイリオ" panose="020B0604030504040204" pitchFamily="50" charset="-128"/>
              </a:rPr>
              <a:t>担い手確保・経営強化支援対策と地域農業構造転換支援対策の購入支援の組み合わせについてのみ併せて要望することが可能</a:t>
            </a:r>
            <a:r>
              <a:rPr lang="ja-JP" altLang="en-US" sz="1400" dirty="0">
                <a:latin typeface="メイリオ" panose="020B0604030504040204" pitchFamily="50" charset="-128"/>
                <a:ea typeface="メイリオ" panose="020B0604030504040204" pitchFamily="50" charset="-128"/>
              </a:rPr>
              <a:t>です。仮に両方が配分対象となった場合にどちらで配分を希望するかは、要望する時点で明らかにしておいてください。</a:t>
            </a:r>
            <a:endParaRPr lang="en-US" altLang="ja-JP" sz="1400" dirty="0">
              <a:latin typeface="メイリオ" panose="020B0604030504040204" pitchFamily="50" charset="-128"/>
              <a:ea typeface="メイリオ" panose="020B0604030504040204" pitchFamily="50" charset="-128"/>
            </a:endParaRPr>
          </a:p>
        </p:txBody>
      </p:sp>
      <p:sp>
        <p:nvSpPr>
          <p:cNvPr id="17" name="正方形/長方形 16">
            <a:extLst>
              <a:ext uri="{FF2B5EF4-FFF2-40B4-BE49-F238E27FC236}">
                <a16:creationId xmlns:a16="http://schemas.microsoft.com/office/drawing/2014/main" id="{05087464-9C72-8598-06AF-FDF08FF5EB51}"/>
              </a:ext>
            </a:extLst>
          </p:cNvPr>
          <p:cNvSpPr/>
          <p:nvPr/>
        </p:nvSpPr>
        <p:spPr>
          <a:xfrm>
            <a:off x="64845" y="95664"/>
            <a:ext cx="1569660" cy="432220"/>
          </a:xfrm>
          <a:prstGeom prst="rect">
            <a:avLst/>
          </a:prstGeom>
          <a:noFill/>
          <a:ln w="25400"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spAutoFit/>
          </a:bodyPr>
          <a:lstStyle/>
          <a:p>
            <a:r>
              <a:rPr lang="ja-JP" altLang="en-US" b="1" dirty="0">
                <a:solidFill>
                  <a:schemeClr val="accent1">
                    <a:lumMod val="75000"/>
                  </a:schemeClr>
                </a:solidFill>
                <a:latin typeface="メイリオ" panose="020B0604030504040204" pitchFamily="50" charset="-128"/>
                <a:ea typeface="メイリオ" panose="020B0604030504040204" pitchFamily="50" charset="-128"/>
              </a:rPr>
              <a:t>　はじめに　</a:t>
            </a:r>
            <a:endParaRPr lang="en-US" altLang="ja-JP" b="1" dirty="0">
              <a:solidFill>
                <a:schemeClr val="accent1">
                  <a:lumMod val="75000"/>
                </a:schemeClr>
              </a:solidFill>
              <a:latin typeface="メイリオ" panose="020B0604030504040204" pitchFamily="50" charset="-128"/>
              <a:ea typeface="メイリオ" panose="020B0604030504040204" pitchFamily="50" charset="-128"/>
            </a:endParaRPr>
          </a:p>
        </p:txBody>
      </p:sp>
      <p:pic>
        <p:nvPicPr>
          <p:cNvPr id="2" name="Picture 9" descr="クリップボードに書き込む人のイラスト（男性会社員）">
            <a:extLst>
              <a:ext uri="{FF2B5EF4-FFF2-40B4-BE49-F238E27FC236}">
                <a16:creationId xmlns:a16="http://schemas.microsoft.com/office/drawing/2014/main" id="{C120E6D0-5CC8-44C7-2B99-DF9760DAC82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7376" y="5684615"/>
            <a:ext cx="694176" cy="1051782"/>
          </a:xfrm>
          <a:prstGeom prst="rect">
            <a:avLst/>
          </a:prstGeom>
          <a:noFill/>
          <a:extLst>
            <a:ext uri="{909E8E84-426E-40DD-AFC4-6F175D3DCCD1}">
              <a14:hiddenFill xmlns:a14="http://schemas.microsoft.com/office/drawing/2010/main">
                <a:solidFill>
                  <a:srgbClr val="FFFFFF"/>
                </a:solidFill>
              </a14:hiddenFill>
            </a:ext>
          </a:extLst>
        </p:spPr>
      </p:pic>
      <p:sp>
        <p:nvSpPr>
          <p:cNvPr id="4" name="吹き出し: 角を丸めた四角形 3">
            <a:extLst>
              <a:ext uri="{FF2B5EF4-FFF2-40B4-BE49-F238E27FC236}">
                <a16:creationId xmlns:a16="http://schemas.microsoft.com/office/drawing/2014/main" id="{C748A15A-A5F6-B525-61B1-F561F55581B8}"/>
              </a:ext>
            </a:extLst>
          </p:cNvPr>
          <p:cNvSpPr/>
          <p:nvPr/>
        </p:nvSpPr>
        <p:spPr>
          <a:xfrm>
            <a:off x="5308026" y="5746992"/>
            <a:ext cx="2231781" cy="716185"/>
          </a:xfrm>
          <a:prstGeom prst="wedgeRoundRectCallout">
            <a:avLst>
              <a:gd name="adj1" fmla="val 58425"/>
              <a:gd name="adj2" fmla="val -20342"/>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r>
              <a:rPr lang="ja-JP" altLang="en-US" sz="1200" dirty="0">
                <a:solidFill>
                  <a:schemeClr val="tx1"/>
                </a:solidFill>
                <a:latin typeface="メイリオ" panose="020B0604030504040204" pitchFamily="50" charset="-128"/>
                <a:ea typeface="メイリオ" panose="020B0604030504040204" pitchFamily="50" charset="-128"/>
              </a:rPr>
              <a:t>　リース導入は、農業用機械に限ります（</a:t>
            </a:r>
            <a:r>
              <a:rPr lang="ja-JP" altLang="en-US" sz="1200" dirty="0">
                <a:solidFill>
                  <a:srgbClr val="FF0000"/>
                </a:solidFill>
                <a:latin typeface="メイリオ" panose="020B0604030504040204" pitchFamily="50" charset="-128"/>
                <a:ea typeface="メイリオ" panose="020B0604030504040204" pitchFamily="50" charset="-128"/>
              </a:rPr>
              <a:t>施設のリース導入はできません</a:t>
            </a:r>
            <a:r>
              <a:rPr lang="ja-JP" altLang="en-US" sz="1200" dirty="0">
                <a:solidFill>
                  <a:schemeClr val="tx1"/>
                </a:solidFill>
                <a:latin typeface="メイリオ" panose="020B0604030504040204" pitchFamily="50" charset="-128"/>
                <a:ea typeface="メイリオ" panose="020B0604030504040204" pitchFamily="50" charset="-128"/>
              </a:rPr>
              <a:t>。）。</a:t>
            </a:r>
            <a:endParaRPr lang="ja-JP" altLang="en-US" sz="1200" dirty="0">
              <a:latin typeface="メイリオ" panose="020B0604030504040204" pitchFamily="50" charset="-128"/>
              <a:ea typeface="メイリオ" panose="020B0604030504040204" pitchFamily="50" charset="-128"/>
            </a:endParaRPr>
          </a:p>
        </p:txBody>
      </p:sp>
      <p:pic>
        <p:nvPicPr>
          <p:cNvPr id="3" name="図 2">
            <a:extLst>
              <a:ext uri="{FF2B5EF4-FFF2-40B4-BE49-F238E27FC236}">
                <a16:creationId xmlns:a16="http://schemas.microsoft.com/office/drawing/2014/main" id="{5C9E0F89-A651-ECCD-B9C5-4FF8454E61C0}"/>
              </a:ext>
            </a:extLst>
          </p:cNvPr>
          <p:cNvPicPr>
            <a:picLocks noChangeAspect="1"/>
          </p:cNvPicPr>
          <p:nvPr/>
        </p:nvPicPr>
        <p:blipFill>
          <a:blip r:embed="rId4"/>
          <a:stretch>
            <a:fillRect/>
          </a:stretch>
        </p:blipFill>
        <p:spPr>
          <a:xfrm>
            <a:off x="8341639" y="1832617"/>
            <a:ext cx="1271630" cy="1541370"/>
          </a:xfrm>
          <a:prstGeom prst="rect">
            <a:avLst/>
          </a:prstGeom>
        </p:spPr>
      </p:pic>
      <p:sp>
        <p:nvSpPr>
          <p:cNvPr id="5" name="吹き出し: 角を丸めた四角形 4">
            <a:extLst>
              <a:ext uri="{FF2B5EF4-FFF2-40B4-BE49-F238E27FC236}">
                <a16:creationId xmlns:a16="http://schemas.microsoft.com/office/drawing/2014/main" id="{2C09D278-50C9-3984-3731-DF0EEDD98477}"/>
              </a:ext>
            </a:extLst>
          </p:cNvPr>
          <p:cNvSpPr/>
          <p:nvPr/>
        </p:nvSpPr>
        <p:spPr>
          <a:xfrm>
            <a:off x="6199322" y="449451"/>
            <a:ext cx="2908175" cy="1104967"/>
          </a:xfrm>
          <a:prstGeom prst="wedgeRoundRectCallout">
            <a:avLst>
              <a:gd name="adj1" fmla="val 33304"/>
              <a:gd name="adj2" fmla="val 75213"/>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r>
              <a:rPr lang="ja-JP" altLang="en-US" sz="1200" dirty="0">
                <a:latin typeface="メイリオ" panose="020B0604030504040204" pitchFamily="50" charset="-128"/>
                <a:ea typeface="メイリオ" panose="020B0604030504040204" pitchFamily="50" charset="-128"/>
              </a:rPr>
              <a:t>　各ページのタイトルの色を、</a:t>
            </a:r>
            <a:r>
              <a:rPr lang="ja-JP" altLang="en-US" sz="1200" dirty="0">
                <a:solidFill>
                  <a:schemeClr val="accent6">
                    <a:lumMod val="75000"/>
                  </a:schemeClr>
                </a:solidFill>
                <a:latin typeface="メイリオ" panose="020B0604030504040204" pitchFamily="50" charset="-128"/>
                <a:ea typeface="メイリオ" panose="020B0604030504040204" pitchFamily="50" charset="-128"/>
              </a:rPr>
              <a:t>担い手確保・経営強化支援対策の内容のページは緑色</a:t>
            </a:r>
            <a:r>
              <a:rPr lang="ja-JP" altLang="en-US" sz="1200" dirty="0">
                <a:solidFill>
                  <a:schemeClr val="tx1"/>
                </a:solidFill>
                <a:latin typeface="メイリオ" panose="020B0604030504040204" pitchFamily="50" charset="-128"/>
                <a:ea typeface="メイリオ" panose="020B0604030504040204" pitchFamily="50" charset="-128"/>
              </a:rPr>
              <a:t>、</a:t>
            </a:r>
            <a:r>
              <a:rPr lang="zh-TW" altLang="en-US" sz="1200" dirty="0">
                <a:solidFill>
                  <a:schemeClr val="accent4">
                    <a:lumMod val="50000"/>
                  </a:schemeClr>
                </a:solidFill>
                <a:latin typeface="メイリオ" panose="020B0604030504040204" pitchFamily="50" charset="-128"/>
                <a:ea typeface="メイリオ" panose="020B0604030504040204" pitchFamily="50" charset="-128"/>
              </a:rPr>
              <a:t>地域農業構造転換支援対策</a:t>
            </a:r>
            <a:r>
              <a:rPr lang="ja-JP" altLang="en-US" sz="1200" dirty="0">
                <a:solidFill>
                  <a:schemeClr val="accent4">
                    <a:lumMod val="50000"/>
                  </a:schemeClr>
                </a:solidFill>
                <a:latin typeface="メイリオ" panose="020B0604030504040204" pitchFamily="50" charset="-128"/>
                <a:ea typeface="メイリオ" panose="020B0604030504040204" pitchFamily="50" charset="-128"/>
              </a:rPr>
              <a:t>の内容ページは茶色</a:t>
            </a:r>
            <a:r>
              <a:rPr lang="ja-JP" altLang="en-US" sz="1200" dirty="0">
                <a:solidFill>
                  <a:schemeClr val="tx1"/>
                </a:solidFill>
                <a:latin typeface="メイリオ" panose="020B0604030504040204" pitchFamily="50" charset="-128"/>
                <a:ea typeface="メイリオ" panose="020B0604030504040204" pitchFamily="50" charset="-128"/>
              </a:rPr>
              <a:t>、</a:t>
            </a:r>
            <a:r>
              <a:rPr lang="ja-JP" altLang="en-US" sz="1200" dirty="0">
                <a:solidFill>
                  <a:schemeClr val="accent1">
                    <a:lumMod val="75000"/>
                  </a:schemeClr>
                </a:solidFill>
                <a:latin typeface="メイリオ" panose="020B0604030504040204" pitchFamily="50" charset="-128"/>
                <a:ea typeface="メイリオ" panose="020B0604030504040204" pitchFamily="50" charset="-128"/>
              </a:rPr>
              <a:t>共通事項のページは紺色</a:t>
            </a:r>
            <a:r>
              <a:rPr lang="ja-JP" altLang="en-US" sz="1200" dirty="0">
                <a:solidFill>
                  <a:schemeClr val="tx1"/>
                </a:solidFill>
                <a:latin typeface="メイリオ" panose="020B0604030504040204" pitchFamily="50" charset="-128"/>
                <a:ea typeface="メイリオ" panose="020B0604030504040204" pitchFamily="50" charset="-128"/>
              </a:rPr>
              <a:t>としています。</a:t>
            </a:r>
          </a:p>
        </p:txBody>
      </p:sp>
    </p:spTree>
    <p:extLst>
      <p:ext uri="{BB962C8B-B14F-4D97-AF65-F5344CB8AC3E}">
        <p14:creationId xmlns:p14="http://schemas.microsoft.com/office/powerpoint/2010/main" val="5449863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1BF49B37-5FF1-403E-97E5-02B6D142AF35}"/>
              </a:ext>
            </a:extLst>
          </p:cNvPr>
          <p:cNvSpPr/>
          <p:nvPr/>
        </p:nvSpPr>
        <p:spPr>
          <a:xfrm>
            <a:off x="344488" y="417355"/>
            <a:ext cx="9217024" cy="6023290"/>
          </a:xfrm>
          <a:prstGeom prst="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lstStyle/>
          <a:p>
            <a:r>
              <a:rPr kumimoji="1" lang="ja-JP" altLang="en-US" sz="1600" dirty="0">
                <a:solidFill>
                  <a:schemeClr val="tx1"/>
                </a:solidFill>
                <a:latin typeface="メイリオ" panose="020B0604030504040204" pitchFamily="50" charset="-128"/>
                <a:ea typeface="メイリオ" panose="020B0604030504040204" pitchFamily="50" charset="-128"/>
              </a:rPr>
              <a:t>　令和６年度の本事業の実施を希望する場合、</a:t>
            </a:r>
          </a:p>
          <a:p>
            <a:endParaRPr kumimoji="1" lang="ja-JP" altLang="en-US" sz="16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〇　配分基準表に掲げるポイント項目の適合関係を確認等するため、各項目の内容に該当するこ</a:t>
            </a:r>
          </a:p>
          <a:p>
            <a:r>
              <a:rPr kumimoji="1" lang="ja-JP" altLang="en-US" sz="1600" dirty="0">
                <a:solidFill>
                  <a:schemeClr val="tx1"/>
                </a:solidFill>
                <a:latin typeface="メイリオ" panose="020B0604030504040204" pitchFamily="50" charset="-128"/>
                <a:ea typeface="メイリオ" panose="020B0604030504040204" pitchFamily="50" charset="-128"/>
              </a:rPr>
              <a:t>　とを証する書類等（営農計画書等）</a:t>
            </a:r>
          </a:p>
          <a:p>
            <a:endParaRPr kumimoji="1" lang="ja-JP" altLang="en-US" sz="600" dirty="0">
              <a:solidFill>
                <a:schemeClr val="tx1"/>
              </a:solidFill>
              <a:latin typeface="メイリオ" panose="020B0604030504040204" pitchFamily="50" charset="-128"/>
              <a:ea typeface="メイリオ" panose="020B0604030504040204" pitchFamily="50" charset="-128"/>
            </a:endParaRPr>
          </a:p>
          <a:p>
            <a:pPr marL="216000" indent="-457200"/>
            <a:r>
              <a:rPr kumimoji="1" lang="ja-JP" altLang="en-US" sz="1600" dirty="0">
                <a:solidFill>
                  <a:schemeClr val="tx1"/>
                </a:solidFill>
                <a:latin typeface="メイリオ" panose="020B0604030504040204" pitchFamily="50" charset="-128"/>
                <a:ea typeface="メイリオ" panose="020B0604030504040204" pitchFamily="50" charset="-128"/>
              </a:rPr>
              <a:t>〇　導入等しようとする機械等の規模等が、適正であることを確認できる書類（導入機械カタログ、営農計画書等）</a:t>
            </a:r>
          </a:p>
          <a:p>
            <a:endParaRPr kumimoji="1" lang="ja-JP" altLang="en-US" sz="6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〇　融資を受けようとする金融機関の名称</a:t>
            </a:r>
          </a:p>
          <a:p>
            <a:endParaRPr kumimoji="1" lang="ja-JP" altLang="en-US" sz="6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等をご提示いただくとともに、それら資料に基づき打ち合わせをさせていただく場合もありますので、ご協力方、よろしくお願い致します。</a:t>
            </a:r>
            <a:endParaRPr kumimoji="1" lang="en-US" altLang="ja-JP" sz="1600" dirty="0">
              <a:solidFill>
                <a:schemeClr val="tx1"/>
              </a:solidFill>
              <a:latin typeface="メイリオ" panose="020B0604030504040204" pitchFamily="50" charset="-128"/>
              <a:ea typeface="メイリオ" panose="020B0604030504040204" pitchFamily="50" charset="-128"/>
            </a:endParaRPr>
          </a:p>
          <a:p>
            <a:endParaRPr kumimoji="1" lang="ja-JP" altLang="en-US" sz="16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　○○市においては、ご提出いただいた資料や打合せ内容等を踏まえ、適切な計画であると認められる場合、ご提示いただいた内容で計画を作成し、○○県を通じて、国に要望を提出します。</a:t>
            </a:r>
          </a:p>
          <a:p>
            <a:endParaRPr kumimoji="1" lang="ja-JP" altLang="en-US" sz="16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　なお、全国の要望額が予算額を上回る場合、農業者の皆様の取組・計画や地区の取組のポイントの高い方から採択されることとなりますので、あらかじめご了知願います。</a:t>
            </a:r>
            <a:endParaRPr kumimoji="1" lang="en-US" altLang="ja-JP" sz="1600" dirty="0">
              <a:solidFill>
                <a:schemeClr val="tx1"/>
              </a:solidFill>
              <a:latin typeface="メイリオ" panose="020B0604030504040204" pitchFamily="50" charset="-128"/>
              <a:ea typeface="メイリオ" panose="020B0604030504040204" pitchFamily="50" charset="-128"/>
            </a:endParaRPr>
          </a:p>
          <a:p>
            <a:endParaRPr kumimoji="1" lang="en-US" altLang="ja-JP" sz="16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　本事業は、国の補正予算を原資として実施するものです。</a:t>
            </a:r>
            <a:endParaRPr kumimoji="1" lang="en-US" altLang="ja-JP" sz="1600" dirty="0">
              <a:solidFill>
                <a:schemeClr val="tx1"/>
              </a:solidFill>
              <a:latin typeface="メイリオ" panose="020B0604030504040204" pitchFamily="50" charset="-128"/>
              <a:ea typeface="メイリオ" panose="020B0604030504040204" pitchFamily="50" charset="-128"/>
            </a:endParaRPr>
          </a:p>
          <a:p>
            <a:endParaRPr kumimoji="1" lang="ja-JP" altLang="en-US" sz="6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　速やかな執行が求められており、</a:t>
            </a:r>
            <a:r>
              <a:rPr kumimoji="1" lang="ja-JP" altLang="en-US" sz="1600" dirty="0">
                <a:solidFill>
                  <a:srgbClr val="FF0000"/>
                </a:solidFill>
                <a:latin typeface="メイリオ" panose="020B0604030504040204" pitchFamily="50" charset="-128"/>
                <a:ea typeface="メイリオ" panose="020B0604030504040204" pitchFamily="50" charset="-128"/>
              </a:rPr>
              <a:t>採択が決定した場合は、令和７年１月中に機械等導入計画書（担い手確保・経営強化支援計画書個別経営体調書）を取りまとめる</a:t>
            </a:r>
            <a:r>
              <a:rPr kumimoji="1" lang="ja-JP" altLang="en-US" sz="1600" dirty="0">
                <a:solidFill>
                  <a:schemeClr val="tx1"/>
                </a:solidFill>
                <a:latin typeface="メイリオ" panose="020B0604030504040204" pitchFamily="50" charset="-128"/>
                <a:ea typeface="メイリオ" panose="020B0604030504040204" pitchFamily="50" charset="-128"/>
              </a:rPr>
              <a:t>こととしていますので、あらかじめご了知のうえ、必要に応じて、資料の準備方よろしくお願いします。（必要となる資料は、同調書に記入する内容を証する書類等であり、詳細はお問い合わせください。）</a:t>
            </a:r>
          </a:p>
        </p:txBody>
      </p:sp>
      <p:sp>
        <p:nvSpPr>
          <p:cNvPr id="3" name="四角形: 角を丸くする 2">
            <a:extLst>
              <a:ext uri="{FF2B5EF4-FFF2-40B4-BE49-F238E27FC236}">
                <a16:creationId xmlns:a16="http://schemas.microsoft.com/office/drawing/2014/main" id="{6618E508-1000-3697-DF17-999F56E66F77}"/>
              </a:ext>
            </a:extLst>
          </p:cNvPr>
          <p:cNvSpPr/>
          <p:nvPr/>
        </p:nvSpPr>
        <p:spPr>
          <a:xfrm>
            <a:off x="9526404" y="6473166"/>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19</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2660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正方形/長方形 11">
            <a:extLst>
              <a:ext uri="{FF2B5EF4-FFF2-40B4-BE49-F238E27FC236}">
                <a16:creationId xmlns:a16="http://schemas.microsoft.com/office/drawing/2014/main" id="{D9692A1D-3A73-4A95-B95D-34D1EA2E6FFB}"/>
              </a:ext>
            </a:extLst>
          </p:cNvPr>
          <p:cNvSpPr/>
          <p:nvPr/>
        </p:nvSpPr>
        <p:spPr>
          <a:xfrm>
            <a:off x="106790" y="654585"/>
            <a:ext cx="2031325" cy="432220"/>
          </a:xfrm>
          <a:prstGeom prst="rect">
            <a:avLst/>
          </a:prstGeom>
          <a:solidFill>
            <a:schemeClr val="accent6">
              <a:lumMod val="75000"/>
            </a:schemeClr>
          </a:solidFill>
          <a:ln w="2540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noAutofit/>
          </a:bodyPr>
          <a:lstStyle/>
          <a:p>
            <a:r>
              <a:rPr lang="ja-JP" altLang="en-US" b="1" dirty="0">
                <a:solidFill>
                  <a:schemeClr val="bg1"/>
                </a:solidFill>
                <a:latin typeface="メイリオ" panose="020B0604030504040204" pitchFamily="50" charset="-128"/>
                <a:ea typeface="メイリオ" panose="020B0604030504040204" pitchFamily="50" charset="-128"/>
              </a:rPr>
              <a:t>１　事業実施地区</a:t>
            </a:r>
          </a:p>
        </p:txBody>
      </p:sp>
      <p:sp>
        <p:nvSpPr>
          <p:cNvPr id="3" name="正方形/長方形 2">
            <a:extLst>
              <a:ext uri="{FF2B5EF4-FFF2-40B4-BE49-F238E27FC236}">
                <a16:creationId xmlns:a16="http://schemas.microsoft.com/office/drawing/2014/main" id="{87110203-A05E-4C4A-B5EA-52138549D4D4}"/>
              </a:ext>
            </a:extLst>
          </p:cNvPr>
          <p:cNvSpPr/>
          <p:nvPr/>
        </p:nvSpPr>
        <p:spPr>
          <a:xfrm>
            <a:off x="168411" y="1487158"/>
            <a:ext cx="7359627" cy="1600438"/>
          </a:xfrm>
          <a:prstGeom prst="rect">
            <a:avLst/>
          </a:prstGeom>
        </p:spPr>
        <p:txBody>
          <a:bodyPr wrap="square">
            <a:spAutoFit/>
          </a:bodyPr>
          <a:lstStyle/>
          <a:p>
            <a:pPr marL="0" indent="0">
              <a:buNone/>
            </a:pPr>
            <a:r>
              <a:rPr lang="ja-JP" altLang="en-US" sz="1400" dirty="0">
                <a:solidFill>
                  <a:srgbClr val="000000"/>
                </a:solidFill>
                <a:latin typeface="メイリオ" panose="020B0604030504040204" pitchFamily="50" charset="-128"/>
                <a:ea typeface="メイリオ" panose="020B0604030504040204" pitchFamily="50" charset="-128"/>
              </a:rPr>
              <a:t>　事業実施地区は、原則として</a:t>
            </a:r>
            <a:r>
              <a:rPr lang="ja-JP" altLang="en-US" sz="1400" u="sng" dirty="0">
                <a:latin typeface="メイリオ" panose="020B0604030504040204" pitchFamily="50" charset="-128"/>
                <a:ea typeface="メイリオ" panose="020B0604030504040204" pitchFamily="50" charset="-128"/>
              </a:rPr>
              <a:t>地域計画が策定されている地域と一致</a:t>
            </a:r>
            <a:r>
              <a:rPr lang="ja-JP" altLang="en-US" sz="1400" dirty="0">
                <a:latin typeface="メイリオ" panose="020B0604030504040204" pitchFamily="50" charset="-128"/>
                <a:ea typeface="メイリオ" panose="020B0604030504040204" pitchFamily="50" charset="-128"/>
              </a:rPr>
              <a:t>させてください</a:t>
            </a:r>
            <a:r>
              <a:rPr lang="ja-JP" altLang="en-US" sz="1400" dirty="0">
                <a:solidFill>
                  <a:srgbClr val="000000"/>
                </a:solidFill>
                <a:latin typeface="メイリオ" panose="020B0604030504040204" pitchFamily="50" charset="-128"/>
                <a:ea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endParaRPr>
          </a:p>
          <a:p>
            <a:pPr algn="just"/>
            <a:endParaRPr lang="ja-JP" altLang="en-US" sz="700" dirty="0">
              <a:solidFill>
                <a:srgbClr val="000000"/>
              </a:solidFill>
              <a:latin typeface="メイリオ" panose="020B0604030504040204" pitchFamily="50" charset="-128"/>
              <a:ea typeface="メイリオ" panose="020B0604030504040204" pitchFamily="50" charset="-128"/>
            </a:endParaRPr>
          </a:p>
          <a:p>
            <a:pPr marL="144000" indent="-457200" algn="just"/>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地域計画を策定していない地域にあっては、</a:t>
            </a:r>
            <a:r>
              <a:rPr lang="ja-JP" altLang="en-US" sz="1400" u="sng" dirty="0">
                <a:latin typeface="メイリオ" panose="020B0604030504040204" pitchFamily="50" charset="-128"/>
                <a:ea typeface="メイリオ" panose="020B0604030504040204" pitchFamily="50" charset="-128"/>
              </a:rPr>
              <a:t>令和６年度中（担い手支援計画の承認年度）に策定が確実</a:t>
            </a:r>
            <a:r>
              <a:rPr lang="ja-JP" altLang="en-US" sz="1400" dirty="0">
                <a:latin typeface="メイリオ" panose="020B0604030504040204" pitchFamily="50" charset="-128"/>
                <a:ea typeface="メイリオ" panose="020B0604030504040204" pitchFamily="50" charset="-128"/>
              </a:rPr>
              <a:t>であると認められる必要があります。</a:t>
            </a:r>
            <a:endParaRPr lang="en-US" altLang="ja-JP" sz="1400" dirty="0">
              <a:latin typeface="メイリオ" panose="020B0604030504040204" pitchFamily="50" charset="-128"/>
              <a:ea typeface="メイリオ" panose="020B0604030504040204" pitchFamily="50" charset="-128"/>
            </a:endParaRPr>
          </a:p>
          <a:p>
            <a:pPr algn="just"/>
            <a:endParaRPr lang="en-US" altLang="ja-JP" sz="700" b="1" dirty="0">
              <a:latin typeface="メイリオ" panose="020B0604030504040204" pitchFamily="50" charset="-128"/>
              <a:ea typeface="メイリオ" panose="020B0604030504040204" pitchFamily="50" charset="-128"/>
            </a:endParaRPr>
          </a:p>
          <a:p>
            <a:pPr algn="just"/>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担い手への農地の集積・集約化に資する場合、複数の地域計画を併せて事業実施地区</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とすることも可能です。（社会・経済的、地縁的つながりを有するもの等であることが</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前提です。） </a:t>
            </a:r>
            <a:endParaRPr lang="ja-JP" altLang="en-US" sz="1400" dirty="0">
              <a:solidFill>
                <a:srgbClr val="000000"/>
              </a:solidFill>
              <a:latin typeface="メイリオ" panose="020B0604030504040204" pitchFamily="50" charset="-128"/>
              <a:ea typeface="メイリオ" panose="020B0604030504040204" pitchFamily="50" charset="-128"/>
            </a:endParaRPr>
          </a:p>
        </p:txBody>
      </p:sp>
      <p:sp>
        <p:nvSpPr>
          <p:cNvPr id="51" name="正方形/長方形 50">
            <a:extLst>
              <a:ext uri="{FF2B5EF4-FFF2-40B4-BE49-F238E27FC236}">
                <a16:creationId xmlns:a16="http://schemas.microsoft.com/office/drawing/2014/main" id="{3CB5A1E1-62DE-47C5-B762-887554CAEBF1}"/>
              </a:ext>
            </a:extLst>
          </p:cNvPr>
          <p:cNvSpPr/>
          <p:nvPr/>
        </p:nvSpPr>
        <p:spPr>
          <a:xfrm>
            <a:off x="106790" y="3956533"/>
            <a:ext cx="1800493" cy="432220"/>
          </a:xfrm>
          <a:prstGeom prst="rect">
            <a:avLst/>
          </a:prstGeom>
          <a:solidFill>
            <a:schemeClr val="accent6">
              <a:lumMod val="75000"/>
            </a:schemeClr>
          </a:solidFill>
          <a:ln w="2540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spAutoFit/>
          </a:bodyPr>
          <a:lstStyle/>
          <a:p>
            <a:r>
              <a:rPr lang="ja-JP" altLang="en-US" b="1" dirty="0">
                <a:solidFill>
                  <a:schemeClr val="bg1"/>
                </a:solidFill>
                <a:latin typeface="メイリオ" panose="020B0604030504040204" pitchFamily="50" charset="-128"/>
                <a:ea typeface="メイリオ" panose="020B0604030504040204" pitchFamily="50" charset="-128"/>
              </a:rPr>
              <a:t>２　助成対象者</a:t>
            </a:r>
          </a:p>
        </p:txBody>
      </p:sp>
      <p:sp>
        <p:nvSpPr>
          <p:cNvPr id="52" name="正方形/長方形 51">
            <a:extLst>
              <a:ext uri="{FF2B5EF4-FFF2-40B4-BE49-F238E27FC236}">
                <a16:creationId xmlns:a16="http://schemas.microsoft.com/office/drawing/2014/main" id="{A516E74C-C1A6-4C88-AEC0-FB46876B3DAA}"/>
              </a:ext>
            </a:extLst>
          </p:cNvPr>
          <p:cNvSpPr/>
          <p:nvPr/>
        </p:nvSpPr>
        <p:spPr>
          <a:xfrm>
            <a:off x="255350" y="4749617"/>
            <a:ext cx="9508849" cy="523220"/>
          </a:xfrm>
          <a:prstGeom prst="rect">
            <a:avLst/>
          </a:prstGeom>
        </p:spPr>
        <p:txBody>
          <a:bodyPr wrap="square">
            <a:spAutoFit/>
          </a:bodyPr>
          <a:lstStyle/>
          <a:p>
            <a:pPr algn="just"/>
            <a:r>
              <a:rPr lang="ja-JP" altLang="en-US" sz="1400" dirty="0">
                <a:solidFill>
                  <a:srgbClr val="000000"/>
                </a:solidFill>
                <a:latin typeface="メイリオ" panose="020B0604030504040204" pitchFamily="50" charset="-128"/>
                <a:ea typeface="メイリオ" panose="020B0604030504040204" pitchFamily="50" charset="-128"/>
              </a:rPr>
              <a:t>　助成対象者は、</a:t>
            </a:r>
            <a:r>
              <a:rPr lang="ja-JP" altLang="en-US" sz="1400" u="sng" dirty="0">
                <a:solidFill>
                  <a:srgbClr val="000000"/>
                </a:solidFill>
                <a:latin typeface="メイリオ" panose="020B0604030504040204" pitchFamily="50" charset="-128"/>
                <a:ea typeface="メイリオ" panose="020B0604030504040204" pitchFamily="50" charset="-128"/>
              </a:rPr>
              <a:t>地域計画のうち目標地図に位置付けられた</a:t>
            </a:r>
            <a:r>
              <a:rPr lang="ja-JP" altLang="en-US" sz="1400" u="sng" dirty="0">
                <a:latin typeface="メイリオ" panose="020B0604030504040204" pitchFamily="50" charset="-128"/>
                <a:ea typeface="メイリオ" panose="020B0604030504040204" pitchFamily="50" charset="-128"/>
              </a:rPr>
              <a:t>認定農業者、認定就農者、集落営農組織、市町村基本構想水準到達者、市町村が認める者</a:t>
            </a:r>
            <a:r>
              <a:rPr lang="ja-JP" altLang="en-US" sz="1400" dirty="0">
                <a:latin typeface="メイリオ" panose="020B0604030504040204" pitchFamily="50" charset="-128"/>
                <a:ea typeface="メイリオ" panose="020B0604030504040204" pitchFamily="50" charset="-128"/>
              </a:rPr>
              <a:t>です。</a:t>
            </a:r>
            <a:endParaRPr lang="en-US" altLang="ja-JP" sz="600" dirty="0">
              <a:latin typeface="メイリオ" panose="020B0604030504040204" pitchFamily="50" charset="-128"/>
              <a:ea typeface="メイリオ" panose="020B0604030504040204" pitchFamily="50" charset="-128"/>
            </a:endParaRPr>
          </a:p>
        </p:txBody>
      </p:sp>
      <p:cxnSp>
        <p:nvCxnSpPr>
          <p:cNvPr id="35" name="直線コネクタ 34">
            <a:extLst>
              <a:ext uri="{FF2B5EF4-FFF2-40B4-BE49-F238E27FC236}">
                <a16:creationId xmlns:a16="http://schemas.microsoft.com/office/drawing/2014/main" id="{16F8A0E0-595B-40F5-9557-51A668831A75}"/>
              </a:ext>
            </a:extLst>
          </p:cNvPr>
          <p:cNvCxnSpPr>
            <a:cxnSpLocks/>
          </p:cNvCxnSpPr>
          <p:nvPr/>
        </p:nvCxnSpPr>
        <p:spPr>
          <a:xfrm>
            <a:off x="681038" y="382110"/>
            <a:ext cx="8554402" cy="0"/>
          </a:xfrm>
          <a:prstGeom prst="line">
            <a:avLst/>
          </a:prstGeom>
          <a:ln w="60325" cmpd="thickThi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7" name="正方形/長方形 36">
            <a:extLst>
              <a:ext uri="{FF2B5EF4-FFF2-40B4-BE49-F238E27FC236}">
                <a16:creationId xmlns:a16="http://schemas.microsoft.com/office/drawing/2014/main" id="{9205BC6E-32EF-47B2-8E01-19A332D36057}"/>
              </a:ext>
            </a:extLst>
          </p:cNvPr>
          <p:cNvSpPr/>
          <p:nvPr/>
        </p:nvSpPr>
        <p:spPr>
          <a:xfrm>
            <a:off x="1114780" y="-32230"/>
            <a:ext cx="6974705" cy="400110"/>
          </a:xfrm>
          <a:prstGeom prst="rect">
            <a:avLst/>
          </a:prstGeom>
        </p:spPr>
        <p:txBody>
          <a:bodyPr wrap="square">
            <a:spAutoFit/>
          </a:bodyPr>
          <a:lstStyle/>
          <a:p>
            <a:pPr algn="ctr"/>
            <a:r>
              <a:rPr lang="en-US" altLang="ja-JP" sz="2000" b="1" dirty="0">
                <a:solidFill>
                  <a:schemeClr val="accent6">
                    <a:lumMod val="75000"/>
                  </a:schemeClr>
                </a:solidFill>
                <a:latin typeface="メイリオ" panose="020B0604030504040204" pitchFamily="50" charset="-128"/>
                <a:ea typeface="メイリオ" panose="020B0604030504040204" pitchFamily="50" charset="-128"/>
              </a:rPr>
              <a:t>Ⅰ</a:t>
            </a:r>
            <a:r>
              <a:rPr lang="ja-JP" altLang="en-US" sz="2000" b="1" dirty="0">
                <a:solidFill>
                  <a:schemeClr val="accent6">
                    <a:lumMod val="75000"/>
                  </a:schemeClr>
                </a:solidFill>
                <a:latin typeface="メイリオ" panose="020B0604030504040204" pitchFamily="50" charset="-128"/>
                <a:ea typeface="メイリオ" panose="020B0604030504040204" pitchFamily="50" charset="-128"/>
              </a:rPr>
              <a:t>－（１）　担い手確保・経営強化支援対策の</a:t>
            </a:r>
            <a:r>
              <a:rPr lang="zh-TW" altLang="en-US" sz="2000" b="1" dirty="0">
                <a:solidFill>
                  <a:schemeClr val="accent6">
                    <a:lumMod val="75000"/>
                  </a:schemeClr>
                </a:solidFill>
                <a:latin typeface="メイリオ" panose="020B0604030504040204" pitchFamily="50" charset="-128"/>
                <a:ea typeface="メイリオ" panose="020B0604030504040204" pitchFamily="50" charset="-128"/>
              </a:rPr>
              <a:t>事業要件等</a:t>
            </a:r>
          </a:p>
        </p:txBody>
      </p:sp>
      <p:sp>
        <p:nvSpPr>
          <p:cNvPr id="23" name="四角形: 角を丸くする 22">
            <a:extLst>
              <a:ext uri="{FF2B5EF4-FFF2-40B4-BE49-F238E27FC236}">
                <a16:creationId xmlns:a16="http://schemas.microsoft.com/office/drawing/2014/main" id="{30B1D14B-1DEF-4033-B524-AA780FE90D25}"/>
              </a:ext>
            </a:extLst>
          </p:cNvPr>
          <p:cNvSpPr/>
          <p:nvPr/>
        </p:nvSpPr>
        <p:spPr>
          <a:xfrm>
            <a:off x="9526948" y="6478948"/>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２</a:t>
            </a:r>
          </a:p>
        </p:txBody>
      </p:sp>
      <p:sp>
        <p:nvSpPr>
          <p:cNvPr id="2" name="吹き出し: 角を丸めた四角形 1">
            <a:extLst>
              <a:ext uri="{FF2B5EF4-FFF2-40B4-BE49-F238E27FC236}">
                <a16:creationId xmlns:a16="http://schemas.microsoft.com/office/drawing/2014/main" id="{A5228294-BC5A-3B90-F1A9-352DEF84884B}"/>
              </a:ext>
            </a:extLst>
          </p:cNvPr>
          <p:cNvSpPr/>
          <p:nvPr/>
        </p:nvSpPr>
        <p:spPr>
          <a:xfrm>
            <a:off x="7743503" y="1020379"/>
            <a:ext cx="1891533" cy="1477723"/>
          </a:xfrm>
          <a:prstGeom prst="wedgeRoundRectCallout">
            <a:avLst>
              <a:gd name="adj1" fmla="val 8900"/>
              <a:gd name="adj2" fmla="val 65862"/>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r>
              <a:rPr lang="ja-JP" altLang="en-US" sz="1200" dirty="0">
                <a:latin typeface="メイリオ" panose="020B0604030504040204" pitchFamily="50" charset="-128"/>
                <a:ea typeface="メイリオ" panose="020B0604030504040204" pitchFamily="50" charset="-128"/>
              </a:rPr>
              <a:t>　一つの地区に複数の担い手支援計画が存在する</a:t>
            </a:r>
            <a:r>
              <a:rPr lang="ja-JP" altLang="en-US" sz="1200" dirty="0">
                <a:solidFill>
                  <a:srgbClr val="000000"/>
                </a:solidFill>
                <a:latin typeface="メイリオ" panose="020B0604030504040204" pitchFamily="50" charset="-128"/>
                <a:ea typeface="メイリオ" panose="020B0604030504040204" pitchFamily="50" charset="-128"/>
              </a:rPr>
              <a:t>ことや、</a:t>
            </a:r>
            <a:r>
              <a:rPr lang="ja-JP" altLang="en-US" sz="1200" dirty="0">
                <a:latin typeface="メイリオ" panose="020B0604030504040204" pitchFamily="50" charset="-128"/>
                <a:ea typeface="メイリオ" panose="020B0604030504040204" pitchFamily="50" charset="-128"/>
              </a:rPr>
              <a:t>他の担い手関連事業と異なる地区設定となっていること等は</a:t>
            </a:r>
            <a:r>
              <a:rPr lang="ja-JP" altLang="en-US" sz="1200" dirty="0">
                <a:solidFill>
                  <a:srgbClr val="000000"/>
                </a:solidFill>
                <a:latin typeface="メイリオ" panose="020B0604030504040204" pitchFamily="50" charset="-128"/>
                <a:ea typeface="メイリオ" panose="020B0604030504040204" pitchFamily="50" charset="-128"/>
              </a:rPr>
              <a:t>適切ではありません。</a:t>
            </a:r>
          </a:p>
        </p:txBody>
      </p:sp>
      <p:pic>
        <p:nvPicPr>
          <p:cNvPr id="14" name="Picture 9" descr="クリップボードに書き込む人のイラスト（男性会社員）">
            <a:extLst>
              <a:ext uri="{FF2B5EF4-FFF2-40B4-BE49-F238E27FC236}">
                <a16:creationId xmlns:a16="http://schemas.microsoft.com/office/drawing/2014/main" id="{5250CE91-0DBD-8050-E464-8A7C6A497B6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45417" y="2938674"/>
            <a:ext cx="694176" cy="1051782"/>
          </a:xfrm>
          <a:prstGeom prst="rect">
            <a:avLst/>
          </a:prstGeom>
          <a:noFill/>
          <a:extLst>
            <a:ext uri="{909E8E84-426E-40DD-AFC4-6F175D3DCCD1}">
              <a14:hiddenFill xmlns:a14="http://schemas.microsoft.com/office/drawing/2010/main">
                <a:solidFill>
                  <a:srgbClr val="FFFFFF"/>
                </a:solidFill>
              </a14:hiddenFill>
            </a:ext>
          </a:extLst>
        </p:spPr>
      </p:pic>
      <p:sp>
        <p:nvSpPr>
          <p:cNvPr id="9" name="正方形/長方形 8">
            <a:extLst>
              <a:ext uri="{FF2B5EF4-FFF2-40B4-BE49-F238E27FC236}">
                <a16:creationId xmlns:a16="http://schemas.microsoft.com/office/drawing/2014/main" id="{19A9CC79-D50F-4A8D-4327-3F3B99414E89}"/>
              </a:ext>
            </a:extLst>
          </p:cNvPr>
          <p:cNvSpPr/>
          <p:nvPr/>
        </p:nvSpPr>
        <p:spPr>
          <a:xfrm>
            <a:off x="106791" y="5532980"/>
            <a:ext cx="9657408" cy="830997"/>
          </a:xfrm>
          <a:prstGeom prst="rect">
            <a:avLst/>
          </a:prstGeom>
        </p:spPr>
        <p:txBody>
          <a:bodyPr wrap="square">
            <a:spAutoFit/>
          </a:bodyPr>
          <a:lstStyle/>
          <a:p>
            <a:pPr marL="144000" indent="-457200" algn="just"/>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　過去に本事業及び類似事業（農地利用効率化等支援交付金等）を実施した者は、原則として</a:t>
            </a:r>
            <a:r>
              <a:rPr lang="ja-JP" altLang="en-US" sz="1200" u="sng" dirty="0">
                <a:latin typeface="メイリオ" panose="020B0604030504040204" pitchFamily="50" charset="-128"/>
                <a:ea typeface="メイリオ" panose="020B0604030504040204" pitchFamily="50" charset="-128"/>
              </a:rPr>
              <a:t>目標年度に成果目標の達成（必須目標以外は概ね達成）、又は目標年度の次年度以降に成果目標の概ね達成が確認</a:t>
            </a:r>
            <a:r>
              <a:rPr lang="ja-JP" altLang="en-US" sz="1200" dirty="0">
                <a:latin typeface="メイリオ" panose="020B0604030504040204" pitchFamily="50" charset="-128"/>
                <a:ea typeface="メイリオ" panose="020B0604030504040204" pitchFamily="50" charset="-128"/>
              </a:rPr>
              <a:t>されており、特段の事情なく、</a:t>
            </a:r>
            <a:r>
              <a:rPr lang="ja-JP" altLang="en-US" sz="1200" u="sng" dirty="0">
                <a:latin typeface="メイリオ" panose="020B0604030504040204" pitchFamily="50" charset="-128"/>
                <a:ea typeface="メイリオ" panose="020B0604030504040204" pitchFamily="50" charset="-128"/>
              </a:rPr>
              <a:t>現状値が過去の事業の実績を下回っていない</a:t>
            </a:r>
            <a:r>
              <a:rPr lang="ja-JP" altLang="en-US" sz="1200" dirty="0">
                <a:latin typeface="メイリオ" panose="020B0604030504040204" pitchFamily="50" charset="-128"/>
                <a:ea typeface="メイリオ" panose="020B0604030504040204" pitchFamily="50" charset="-128"/>
              </a:rPr>
              <a:t>等、過去の事業との整合が図られている場合に支援の対象となります。ただし、目標年度の翌年度以降であって、</a:t>
            </a:r>
            <a:r>
              <a:rPr lang="ja-JP" altLang="en-US" sz="1200" u="sng" dirty="0">
                <a:latin typeface="メイリオ" panose="020B0604030504040204" pitchFamily="50" charset="-128"/>
                <a:ea typeface="メイリオ" panose="020B0604030504040204" pitchFamily="50" charset="-128"/>
              </a:rPr>
              <a:t>新たに実施する機械等の導入等により、過去目標項目の目標値を上回ることが確実</a:t>
            </a:r>
            <a:r>
              <a:rPr lang="ja-JP" altLang="en-US" sz="1200" dirty="0">
                <a:latin typeface="メイリオ" panose="020B0604030504040204" pitchFamily="50" charset="-128"/>
                <a:ea typeface="メイリオ" panose="020B0604030504040204" pitchFamily="50" charset="-128"/>
              </a:rPr>
              <a:t>であると認められる場合は、この限りではありません。</a:t>
            </a:r>
            <a:endParaRPr lang="en-US" altLang="ja-JP" sz="1200" dirty="0">
              <a:solidFill>
                <a:srgbClr val="FF0000"/>
              </a:solidFill>
              <a:latin typeface="メイリオ" panose="020B0604030504040204" pitchFamily="50" charset="-128"/>
              <a:ea typeface="メイリオ" panose="020B0604030504040204" pitchFamily="50" charset="-128"/>
            </a:endParaRPr>
          </a:p>
        </p:txBody>
      </p:sp>
      <p:sp>
        <p:nvSpPr>
          <p:cNvPr id="10" name="吹き出し: 角を丸めた四角形 9">
            <a:extLst>
              <a:ext uri="{FF2B5EF4-FFF2-40B4-BE49-F238E27FC236}">
                <a16:creationId xmlns:a16="http://schemas.microsoft.com/office/drawing/2014/main" id="{45A0F364-FFD6-904E-210E-AA7C4257C5FE}"/>
              </a:ext>
            </a:extLst>
          </p:cNvPr>
          <p:cNvSpPr/>
          <p:nvPr/>
        </p:nvSpPr>
        <p:spPr>
          <a:xfrm>
            <a:off x="4876800" y="3177221"/>
            <a:ext cx="2758971" cy="734458"/>
          </a:xfrm>
          <a:prstGeom prst="wedgeRoundRectCallout">
            <a:avLst>
              <a:gd name="adj1" fmla="val 62678"/>
              <a:gd name="adj2" fmla="val -28858"/>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108000" tIns="72000" rIns="36000" bIns="36000" rtlCol="0" anchor="t" anchorCtr="1">
            <a:noAutofit/>
          </a:bodyPr>
          <a:lstStyle/>
          <a:p>
            <a:r>
              <a:rPr lang="ja-JP" altLang="en-US" sz="1200" dirty="0">
                <a:solidFill>
                  <a:srgbClr val="000000"/>
                </a:solidFill>
                <a:latin typeface="メイリオ" panose="020B0604030504040204" pitchFamily="50" charset="-128"/>
                <a:ea typeface="メイリオ" panose="020B0604030504040204" pitchFamily="50" charset="-128"/>
              </a:rPr>
              <a:t>　担い手確保・経営強化支援対策は、</a:t>
            </a:r>
            <a:r>
              <a:rPr lang="ja-JP" altLang="en-US" sz="1200" dirty="0">
                <a:solidFill>
                  <a:schemeClr val="tx1"/>
                </a:solidFill>
                <a:latin typeface="メイリオ" panose="020B0604030504040204" pitchFamily="50" charset="-128"/>
                <a:ea typeface="メイリオ" panose="020B0604030504040204" pitchFamily="50" charset="-128"/>
              </a:rPr>
              <a:t>昨年度から</a:t>
            </a:r>
            <a:r>
              <a:rPr lang="ja-JP" altLang="en-US" sz="1200" dirty="0">
                <a:solidFill>
                  <a:srgbClr val="FF0000"/>
                </a:solidFill>
                <a:latin typeface="メイリオ" panose="020B0604030504040204" pitchFamily="50" charset="-128"/>
                <a:ea typeface="メイリオ" panose="020B0604030504040204" pitchFamily="50" charset="-128"/>
              </a:rPr>
              <a:t>事業実施地区</a:t>
            </a:r>
            <a:r>
              <a:rPr lang="ja-JP" altLang="en-US" sz="1200" dirty="0">
                <a:solidFill>
                  <a:schemeClr val="tx1"/>
                </a:solidFill>
                <a:latin typeface="メイリオ" panose="020B0604030504040204" pitchFamily="50" charset="-128"/>
                <a:ea typeface="メイリオ" panose="020B0604030504040204" pitchFamily="50" charset="-128"/>
              </a:rPr>
              <a:t>と</a:t>
            </a:r>
            <a:r>
              <a:rPr lang="ja-JP" altLang="en-US" sz="1200" dirty="0">
                <a:solidFill>
                  <a:srgbClr val="FF0000"/>
                </a:solidFill>
                <a:latin typeface="メイリオ" panose="020B0604030504040204" pitchFamily="50" charset="-128"/>
                <a:ea typeface="メイリオ" panose="020B0604030504040204" pitchFamily="50" charset="-128"/>
              </a:rPr>
              <a:t>助成対象者</a:t>
            </a:r>
            <a:r>
              <a:rPr lang="ja-JP" altLang="en-US" sz="1200" dirty="0">
                <a:solidFill>
                  <a:schemeClr val="tx1"/>
                </a:solidFill>
                <a:latin typeface="メイリオ" panose="020B0604030504040204" pitchFamily="50" charset="-128"/>
                <a:ea typeface="メイリオ" panose="020B0604030504040204" pitchFamily="50" charset="-128"/>
              </a:rPr>
              <a:t>の要件が</a:t>
            </a:r>
            <a:r>
              <a:rPr lang="ja-JP" altLang="en-US" sz="1200" dirty="0">
                <a:solidFill>
                  <a:srgbClr val="FF0000"/>
                </a:solidFill>
                <a:latin typeface="メイリオ" panose="020B0604030504040204" pitchFamily="50" charset="-128"/>
                <a:ea typeface="メイリオ" panose="020B0604030504040204" pitchFamily="50" charset="-128"/>
              </a:rPr>
              <a:t>変更</a:t>
            </a:r>
            <a:r>
              <a:rPr lang="ja-JP" altLang="en-US" sz="1200" dirty="0">
                <a:solidFill>
                  <a:srgbClr val="000000"/>
                </a:solidFill>
                <a:latin typeface="メイリオ" panose="020B0604030504040204" pitchFamily="50" charset="-128"/>
                <a:ea typeface="メイリオ" panose="020B0604030504040204" pitchFamily="50" charset="-128"/>
              </a:rPr>
              <a:t>されています。</a:t>
            </a:r>
          </a:p>
        </p:txBody>
      </p:sp>
    </p:spTree>
    <p:extLst>
      <p:ext uri="{BB962C8B-B14F-4D97-AF65-F5344CB8AC3E}">
        <p14:creationId xmlns:p14="http://schemas.microsoft.com/office/powerpoint/2010/main" val="1315240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22F4AEC6-B163-435B-82E1-85A9126286E9}"/>
              </a:ext>
            </a:extLst>
          </p:cNvPr>
          <p:cNvSpPr/>
          <p:nvPr/>
        </p:nvSpPr>
        <p:spPr>
          <a:xfrm>
            <a:off x="218105" y="2011754"/>
            <a:ext cx="9678181" cy="1523494"/>
          </a:xfrm>
          <a:prstGeom prst="rect">
            <a:avLst/>
          </a:prstGeom>
        </p:spPr>
        <p:txBody>
          <a:bodyPr wrap="square">
            <a:spAutoFit/>
          </a:bodyPr>
          <a:lstStyle/>
          <a:p>
            <a:pPr algn="just"/>
            <a:r>
              <a:rPr lang="en-US" altLang="ja-JP" sz="1400" dirty="0">
                <a:latin typeface="メイリオ" panose="020B0604030504040204" pitchFamily="50" charset="-128"/>
                <a:ea typeface="メイリオ" panose="020B0604030504040204" pitchFamily="50" charset="-128"/>
              </a:rPr>
              <a:t>(2)</a:t>
            </a:r>
            <a:r>
              <a:rPr lang="ja-JP" altLang="en-US" sz="1400" dirty="0">
                <a:latin typeface="メイリオ" panose="020B0604030504040204" pitchFamily="50" charset="-128"/>
                <a:ea typeface="メイリオ" panose="020B0604030504040204" pitchFamily="50" charset="-128"/>
              </a:rPr>
              <a:t>　助成の対象となる取組は次のものです。</a:t>
            </a:r>
            <a:endParaRPr lang="en-US" altLang="ja-JP" sz="1400" dirty="0">
              <a:latin typeface="メイリオ" panose="020B0604030504040204" pitchFamily="50" charset="-128"/>
              <a:ea typeface="メイリオ" panose="020B0604030504040204" pitchFamily="50" charset="-128"/>
            </a:endParaRPr>
          </a:p>
          <a:p>
            <a:pPr algn="just"/>
            <a:endParaRPr lang="en-US" altLang="ja-JP" sz="400" dirty="0">
              <a:solidFill>
                <a:srgbClr val="000000"/>
              </a:solidFill>
              <a:latin typeface="メイリオ" panose="020B0604030504040204" pitchFamily="50" charset="-128"/>
              <a:ea typeface="メイリオ" panose="020B0604030504040204" pitchFamily="50" charset="-128"/>
            </a:endParaRPr>
          </a:p>
          <a:p>
            <a:pPr algn="just"/>
            <a:r>
              <a:rPr lang="ja-JP" altLang="en-US" sz="1400" dirty="0">
                <a:solidFill>
                  <a:srgbClr val="000000"/>
                </a:solidFill>
                <a:latin typeface="メイリオ" panose="020B0604030504040204" pitchFamily="50" charset="-128"/>
                <a:ea typeface="メイリオ" panose="020B0604030504040204" pitchFamily="50" charset="-128"/>
              </a:rPr>
              <a:t>　 ①　農産物</a:t>
            </a:r>
            <a:r>
              <a:rPr lang="ja-JP" altLang="en-US" sz="1400" dirty="0">
                <a:latin typeface="メイリオ" panose="020B0604030504040204" pitchFamily="50" charset="-128"/>
                <a:ea typeface="メイリオ" panose="020B0604030504040204" pitchFamily="50" charset="-128"/>
              </a:rPr>
              <a:t>の生産、加工、流通、販売その他農業経営の開始若しくは改善に必要な機械等の改良又は取得</a:t>
            </a:r>
            <a:endParaRPr lang="en-US" altLang="ja-JP" sz="1400" dirty="0">
              <a:latin typeface="メイリオ" panose="020B0604030504040204" pitchFamily="50" charset="-128"/>
              <a:ea typeface="メイリオ" panose="020B0604030504040204" pitchFamily="50" charset="-128"/>
            </a:endParaRPr>
          </a:p>
          <a:p>
            <a:pPr algn="just"/>
            <a:endParaRPr lang="en-US" altLang="ja-JP" sz="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②　農地等の改良又は造成</a:t>
            </a:r>
            <a:endParaRPr lang="en-US" altLang="ja-JP" sz="1400" dirty="0">
              <a:latin typeface="メイリオ" panose="020B0604030504040204" pitchFamily="50" charset="-128"/>
              <a:ea typeface="メイリオ" panose="020B0604030504040204" pitchFamily="50" charset="-128"/>
            </a:endParaRPr>
          </a:p>
          <a:p>
            <a:pPr algn="just"/>
            <a:endParaRPr lang="en-US" altLang="ja-JP" sz="700" dirty="0">
              <a:latin typeface="メイリオ" panose="020B0604030504040204" pitchFamily="50" charset="-128"/>
              <a:ea typeface="メイリオ" panose="020B0604030504040204" pitchFamily="50" charset="-128"/>
            </a:endParaRPr>
          </a:p>
          <a:p>
            <a:pPr marL="216000" indent="-144000" algn="just"/>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　</a:t>
            </a:r>
            <a:r>
              <a:rPr lang="ja-JP" altLang="en-US" sz="1200" u="sng" dirty="0">
                <a:latin typeface="メイリオ" panose="020B0604030504040204" pitchFamily="50" charset="-128"/>
                <a:ea typeface="メイリオ" panose="020B0604030504040204" pitchFamily="50" charset="-128"/>
              </a:rPr>
              <a:t>地域農業構造転換支援対策と併せて実施することはできません</a:t>
            </a:r>
            <a:r>
              <a:rPr lang="ja-JP" altLang="en-US" sz="1200" dirty="0">
                <a:latin typeface="メイリオ" panose="020B0604030504040204" pitchFamily="50" charset="-128"/>
                <a:ea typeface="メイリオ" panose="020B0604030504040204" pitchFamily="50" charset="-128"/>
              </a:rPr>
              <a:t>が、要望調査においては、地域農業構造転換支援対策の購入支援と併せて要望することが可能です。（再掲）</a:t>
            </a:r>
            <a:endParaRPr lang="en-US" altLang="ja-JP" sz="1200" dirty="0">
              <a:latin typeface="メイリオ" panose="020B0604030504040204" pitchFamily="50" charset="-128"/>
              <a:ea typeface="メイリオ" panose="020B0604030504040204" pitchFamily="50" charset="-128"/>
            </a:endParaRPr>
          </a:p>
          <a:p>
            <a:pPr marL="72000" algn="just"/>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　導入する機械等は、</a:t>
            </a:r>
            <a:r>
              <a:rPr lang="ja-JP" altLang="en-US" sz="1200" dirty="0">
                <a:solidFill>
                  <a:srgbClr val="000000"/>
                </a:solidFill>
                <a:latin typeface="メイリオ" panose="020B0604030504040204" pitchFamily="50" charset="-128"/>
                <a:ea typeface="メイリオ" panose="020B0604030504040204" pitchFamily="50" charset="-128"/>
              </a:rPr>
              <a:t>次に掲げる基準を満たす必要があります。</a:t>
            </a:r>
            <a:endParaRPr lang="en-US" altLang="ja-JP" sz="1200" dirty="0">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827D8731-1528-4FE4-8C4A-E04CE4328049}"/>
              </a:ext>
            </a:extLst>
          </p:cNvPr>
          <p:cNvSpPr/>
          <p:nvPr/>
        </p:nvSpPr>
        <p:spPr>
          <a:xfrm>
            <a:off x="199719" y="3598413"/>
            <a:ext cx="6170094" cy="3231654"/>
          </a:xfrm>
          <a:prstGeom prst="rect">
            <a:avLst/>
          </a:prstGeom>
          <a:noFill/>
          <a:ln>
            <a:solidFill>
              <a:schemeClr val="tx1"/>
            </a:solidFill>
          </a:ln>
        </p:spPr>
        <p:txBody>
          <a:bodyPr wrap="square" tIns="72000">
            <a:spAutoFit/>
          </a:bodyPr>
          <a:lstStyle/>
          <a:p>
            <a:pPr marL="144000" indent="-457200" algn="just"/>
            <a:r>
              <a:rPr lang="ja-JP" altLang="en-US" sz="1200" dirty="0">
                <a:latin typeface="メイリオ" panose="020B0604030504040204" pitchFamily="50" charset="-128"/>
                <a:ea typeface="メイリオ" panose="020B0604030504040204" pitchFamily="50" charset="-128"/>
              </a:rPr>
              <a:t>・　事業費が整備内容ごとに</a:t>
            </a:r>
            <a:r>
              <a:rPr lang="en-US" altLang="ja-JP" sz="1200" u="sng" dirty="0">
                <a:latin typeface="メイリオ" panose="020B0604030504040204" pitchFamily="50" charset="-128"/>
                <a:ea typeface="メイリオ" panose="020B0604030504040204" pitchFamily="50" charset="-128"/>
              </a:rPr>
              <a:t>50</a:t>
            </a:r>
            <a:r>
              <a:rPr lang="ja-JP" altLang="en-US" sz="1200" u="sng" dirty="0">
                <a:latin typeface="メイリオ" panose="020B0604030504040204" pitchFamily="50" charset="-128"/>
                <a:ea typeface="メイリオ" panose="020B0604030504040204" pitchFamily="50" charset="-128"/>
              </a:rPr>
              <a:t>万円以上</a:t>
            </a:r>
          </a:p>
          <a:p>
            <a:pPr marL="144000" indent="-457200" algn="just"/>
            <a:r>
              <a:rPr lang="ja-JP" altLang="en-US" sz="1200" dirty="0">
                <a:latin typeface="メイリオ" panose="020B0604030504040204" pitchFamily="50" charset="-128"/>
                <a:ea typeface="メイリオ" panose="020B0604030504040204" pitchFamily="50" charset="-128"/>
              </a:rPr>
              <a:t>・　原則として、</a:t>
            </a:r>
            <a:r>
              <a:rPr lang="ja-JP" altLang="en-US" sz="1200" u="sng" dirty="0">
                <a:latin typeface="メイリオ" panose="020B0604030504040204" pitchFamily="50" charset="-128"/>
                <a:ea typeface="メイリオ" panose="020B0604030504040204" pitchFamily="50" charset="-128"/>
              </a:rPr>
              <a:t>新品時の法定耐用年数がおおむね５年以上</a:t>
            </a:r>
            <a:r>
              <a:rPr lang="en-US" altLang="ja-JP" sz="1200" u="sng" dirty="0">
                <a:latin typeface="メイリオ" panose="020B0604030504040204" pitchFamily="50" charset="-128"/>
                <a:ea typeface="メイリオ" panose="020B0604030504040204" pitchFamily="50" charset="-128"/>
              </a:rPr>
              <a:t>20</a:t>
            </a:r>
            <a:r>
              <a:rPr lang="ja-JP" altLang="en-US" sz="1200" u="sng" dirty="0">
                <a:latin typeface="メイリオ" panose="020B0604030504040204" pitchFamily="50" charset="-128"/>
                <a:ea typeface="メイリオ" panose="020B0604030504040204" pitchFamily="50" charset="-128"/>
              </a:rPr>
              <a:t>年以下</a:t>
            </a:r>
            <a:r>
              <a:rPr lang="ja-JP" altLang="en-US" sz="1200" dirty="0">
                <a:latin typeface="メイリオ" panose="020B0604030504040204" pitchFamily="50" charset="-128"/>
                <a:ea typeface="メイリオ" panose="020B0604030504040204" pitchFamily="50" charset="-128"/>
              </a:rPr>
              <a:t>（中古機械等については、使用可能年数が２年以上のものであって一定の要件をみたすもの。）</a:t>
            </a:r>
          </a:p>
          <a:p>
            <a:pPr marL="144000" indent="-457200" algn="just"/>
            <a:r>
              <a:rPr lang="ja-JP" altLang="en-US" sz="1200" dirty="0">
                <a:latin typeface="メイリオ" panose="020B0604030504040204" pitchFamily="50" charset="-128"/>
                <a:ea typeface="メイリオ" panose="020B0604030504040204" pitchFamily="50" charset="-128"/>
              </a:rPr>
              <a:t>・　原則として、運搬用トラック、パソコン、倉庫等の農業経営の用途以外の用途に容易に供されるような</a:t>
            </a:r>
            <a:r>
              <a:rPr lang="ja-JP" altLang="en-US" sz="1200" u="sng" dirty="0">
                <a:latin typeface="メイリオ" panose="020B0604030504040204" pitchFamily="50" charset="-128"/>
                <a:ea typeface="メイリオ" panose="020B0604030504040204" pitchFamily="50" charset="-128"/>
              </a:rPr>
              <a:t>汎用性の高いものではない</a:t>
            </a:r>
            <a:r>
              <a:rPr lang="ja-JP" altLang="en-US" sz="1200" dirty="0">
                <a:latin typeface="メイリオ" panose="020B0604030504040204" pitchFamily="50" charset="-128"/>
                <a:ea typeface="メイリオ" panose="020B0604030504040204" pitchFamily="50" charset="-128"/>
              </a:rPr>
              <a:t>（ただし、以下の要件を全て満たすものはこの限りではありません。）</a:t>
            </a:r>
            <a:endParaRPr lang="en-US" altLang="ja-JP" sz="1200" dirty="0">
              <a:latin typeface="メイリオ" panose="020B0604030504040204" pitchFamily="50" charset="-128"/>
              <a:ea typeface="メイリオ" panose="020B0604030504040204" pitchFamily="50" charset="-128"/>
            </a:endParaRPr>
          </a:p>
          <a:p>
            <a:pPr marL="522000" indent="-522000" algn="just"/>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ⅰ </a:t>
            </a:r>
            <a:r>
              <a:rPr lang="ja-JP" altLang="en-US" sz="1200" dirty="0">
                <a:latin typeface="メイリオ" panose="020B0604030504040204" pitchFamily="50" charset="-128"/>
                <a:ea typeface="メイリオ" panose="020B0604030504040204" pitchFamily="50" charset="-128"/>
              </a:rPr>
              <a:t>農産物の生産等に係る作業に使用する期間内において他用途に使用されないも　のであること</a:t>
            </a:r>
          </a:p>
          <a:p>
            <a:pPr marL="144000" indent="-457200" algn="just"/>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ⅱ </a:t>
            </a:r>
            <a:r>
              <a:rPr lang="ja-JP" altLang="en-US" sz="1200" dirty="0">
                <a:latin typeface="メイリオ" panose="020B0604030504040204" pitchFamily="50" charset="-128"/>
                <a:ea typeface="メイリオ" panose="020B0604030504040204" pitchFamily="50" charset="-128"/>
              </a:rPr>
              <a:t>農業経営において真に必要であること</a:t>
            </a:r>
          </a:p>
          <a:p>
            <a:pPr marL="144000" indent="-457200" algn="just"/>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ⅲ </a:t>
            </a:r>
            <a:r>
              <a:rPr lang="ja-JP" altLang="en-US" sz="1200" dirty="0">
                <a:latin typeface="メイリオ" panose="020B0604030504040204" pitchFamily="50" charset="-128"/>
                <a:ea typeface="メイリオ" panose="020B0604030504040204" pitchFamily="50" charset="-128"/>
              </a:rPr>
              <a:t>導入後の適正利用が確認できるものであること</a:t>
            </a:r>
          </a:p>
          <a:p>
            <a:pPr marL="144000" indent="-457200" algn="just"/>
            <a:r>
              <a:rPr lang="ja-JP" altLang="en-US" sz="1200" dirty="0">
                <a:latin typeface="メイリオ" panose="020B0604030504040204" pitchFamily="50" charset="-128"/>
                <a:ea typeface="メイリオ" panose="020B0604030504040204" pitchFamily="50" charset="-128"/>
              </a:rPr>
              <a:t>・　</a:t>
            </a:r>
            <a:r>
              <a:rPr lang="ja-JP" altLang="en-US" sz="1200" u="sng" dirty="0">
                <a:latin typeface="メイリオ" panose="020B0604030504040204" pitchFamily="50" charset="-128"/>
                <a:ea typeface="メイリオ" panose="020B0604030504040204" pitchFamily="50" charset="-128"/>
              </a:rPr>
              <a:t>成果目標の達成に直接に関連</a:t>
            </a:r>
            <a:r>
              <a:rPr lang="ja-JP" altLang="en-US" sz="1200" dirty="0">
                <a:latin typeface="メイリオ" panose="020B0604030504040204" pitchFamily="50" charset="-128"/>
                <a:ea typeface="メイリオ" panose="020B0604030504040204" pitchFamily="50" charset="-128"/>
              </a:rPr>
              <a:t>するもの</a:t>
            </a:r>
            <a:endParaRPr lang="en-US" altLang="ja-JP" sz="1200" dirty="0">
              <a:latin typeface="メイリオ" panose="020B0604030504040204" pitchFamily="50" charset="-128"/>
              <a:ea typeface="メイリオ" panose="020B0604030504040204" pitchFamily="50" charset="-128"/>
            </a:endParaRPr>
          </a:p>
          <a:p>
            <a:pPr marL="144000" indent="-457200" algn="just"/>
            <a:r>
              <a:rPr lang="ja-JP" altLang="en-US" sz="1200" dirty="0">
                <a:latin typeface="メイリオ" panose="020B0604030504040204" pitchFamily="50" charset="-128"/>
                <a:ea typeface="メイリオ" panose="020B0604030504040204" pitchFamily="50" charset="-128"/>
              </a:rPr>
              <a:t>・　</a:t>
            </a:r>
            <a:r>
              <a:rPr lang="ja-JP" altLang="en-US" sz="1200" b="0" i="0" u="none" strike="noStrike" baseline="0" dirty="0">
                <a:latin typeface="メイリオ" panose="020B0604030504040204" pitchFamily="50" charset="-128"/>
                <a:ea typeface="メイリオ" panose="020B0604030504040204" pitchFamily="50" charset="-128"/>
              </a:rPr>
              <a:t>同種・同能力等のものの再度導入等</a:t>
            </a:r>
            <a:r>
              <a:rPr lang="ja-JP" altLang="en-US" sz="1200" dirty="0">
                <a:latin typeface="メイリオ" panose="020B0604030504040204" pitchFamily="50" charset="-128"/>
                <a:ea typeface="メイリオ" panose="020B0604030504040204" pitchFamily="50" charset="-128"/>
              </a:rPr>
              <a:t>（いわゆる</a:t>
            </a:r>
            <a:r>
              <a:rPr lang="ja-JP" altLang="en-US" sz="1200" u="sng" dirty="0">
                <a:latin typeface="メイリオ" panose="020B0604030504040204" pitchFamily="50" charset="-128"/>
                <a:ea typeface="メイリオ" panose="020B0604030504040204" pitchFamily="50" charset="-128"/>
              </a:rPr>
              <a:t>単純更新）ではない</a:t>
            </a:r>
          </a:p>
          <a:p>
            <a:pPr marL="144000" indent="-457200" algn="just"/>
            <a:r>
              <a:rPr lang="ja-JP" altLang="en-US" sz="1200" dirty="0">
                <a:latin typeface="メイリオ" panose="020B0604030504040204" pitchFamily="50" charset="-128"/>
                <a:ea typeface="メイリオ" panose="020B0604030504040204" pitchFamily="50" charset="-128"/>
              </a:rPr>
              <a:t>・　園芸施設共済、農機具共済等の加入等、</a:t>
            </a:r>
            <a:r>
              <a:rPr lang="ja-JP" altLang="en-US" sz="1200" u="sng" dirty="0">
                <a:latin typeface="メイリオ" panose="020B0604030504040204" pitchFamily="50" charset="-128"/>
                <a:ea typeface="メイリオ" panose="020B0604030504040204" pitchFamily="50" charset="-128"/>
              </a:rPr>
              <a:t>気象災害等による被災に備えた措置</a:t>
            </a:r>
            <a:r>
              <a:rPr lang="ja-JP" altLang="en-US" sz="1200" dirty="0">
                <a:latin typeface="メイリオ" panose="020B0604030504040204" pitchFamily="50" charset="-128"/>
                <a:ea typeface="メイリオ" panose="020B0604030504040204" pitchFamily="50" charset="-128"/>
              </a:rPr>
              <a:t>がされる（耐用年数の期間、通年で加入等する必要があります。）</a:t>
            </a:r>
            <a:endParaRPr lang="en-US" altLang="ja-JP" sz="1200" dirty="0">
              <a:latin typeface="メイリオ" panose="020B0604030504040204" pitchFamily="50" charset="-128"/>
              <a:ea typeface="メイリオ" panose="020B0604030504040204" pitchFamily="50" charset="-128"/>
            </a:endParaRPr>
          </a:p>
          <a:p>
            <a:pPr marL="144000" indent="-457200" algn="just"/>
            <a:r>
              <a:rPr lang="ja-JP" altLang="en-US" sz="1200" dirty="0">
                <a:latin typeface="メイリオ" panose="020B0604030504040204" pitchFamily="50" charset="-128"/>
                <a:ea typeface="メイリオ" panose="020B0604030504040204" pitchFamily="50" charset="-128"/>
              </a:rPr>
              <a:t>・　「農業分野におけるＡＩ・データに関する契約ガイドライン」への準拠、ＡＰＩ連携環境の整備（トラクター、コンバイン、田植機を導入する場合）、</a:t>
            </a:r>
            <a:r>
              <a:rPr lang="zh-TW" altLang="en-US" sz="1200" dirty="0">
                <a:latin typeface="メイリオ" panose="020B0604030504040204" pitchFamily="50" charset="-128"/>
                <a:ea typeface="メイリオ" panose="020B0604030504040204" pitchFamily="50" charset="-128"/>
              </a:rPr>
              <a:t>飼養衛生管理基準</a:t>
            </a:r>
            <a:r>
              <a:rPr lang="ja-JP" altLang="en-US" sz="1200" dirty="0">
                <a:latin typeface="メイリオ" panose="020B0604030504040204" pitchFamily="50" charset="-128"/>
                <a:ea typeface="メイリオ" panose="020B0604030504040204" pitchFamily="50" charset="-128"/>
              </a:rPr>
              <a:t>の</a:t>
            </a:r>
            <a:r>
              <a:rPr lang="zh-TW" altLang="en-US" sz="1200" dirty="0">
                <a:latin typeface="メイリオ" panose="020B0604030504040204" pitchFamily="50" charset="-128"/>
                <a:ea typeface="メイリオ" panose="020B0604030504040204" pitchFamily="50" charset="-128"/>
              </a:rPr>
              <a:t>順守</a:t>
            </a:r>
            <a:r>
              <a:rPr lang="ja-JP" altLang="en-US" sz="1200" dirty="0">
                <a:latin typeface="メイリオ" panose="020B0604030504040204" pitchFamily="50" charset="-128"/>
                <a:ea typeface="メイリオ" panose="020B0604030504040204" pitchFamily="50" charset="-128"/>
              </a:rPr>
              <a:t>（家畜の増頭・農場の規模拡大を図る目的で機械等を導入等する場合）</a:t>
            </a:r>
          </a:p>
        </p:txBody>
      </p:sp>
      <p:sp>
        <p:nvSpPr>
          <p:cNvPr id="33" name="正方形/長方形 32">
            <a:extLst>
              <a:ext uri="{FF2B5EF4-FFF2-40B4-BE49-F238E27FC236}">
                <a16:creationId xmlns:a16="http://schemas.microsoft.com/office/drawing/2014/main" id="{F544454B-DD5F-42DB-8A67-642442D80B02}"/>
              </a:ext>
            </a:extLst>
          </p:cNvPr>
          <p:cNvSpPr/>
          <p:nvPr/>
        </p:nvSpPr>
        <p:spPr>
          <a:xfrm>
            <a:off x="66984" y="134287"/>
            <a:ext cx="2954655" cy="432220"/>
          </a:xfrm>
          <a:prstGeom prst="rect">
            <a:avLst/>
          </a:prstGeom>
          <a:solidFill>
            <a:schemeClr val="accent6">
              <a:lumMod val="75000"/>
            </a:schemeClr>
          </a:solidFill>
          <a:ln w="2540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sp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ja-JP" altLang="en-US" b="1" dirty="0">
                <a:solidFill>
                  <a:schemeClr val="bg1"/>
                </a:solidFill>
                <a:latin typeface="メイリオ" panose="020B0604030504040204" pitchFamily="50" charset="-128"/>
                <a:ea typeface="メイリオ" panose="020B0604030504040204" pitchFamily="50" charset="-128"/>
              </a:rPr>
              <a:t>３　対象となる事業内容等</a:t>
            </a:r>
          </a:p>
        </p:txBody>
      </p:sp>
      <p:sp>
        <p:nvSpPr>
          <p:cNvPr id="34" name="正方形/長方形 33">
            <a:extLst>
              <a:ext uri="{FF2B5EF4-FFF2-40B4-BE49-F238E27FC236}">
                <a16:creationId xmlns:a16="http://schemas.microsoft.com/office/drawing/2014/main" id="{2635EF06-0C81-40D4-ACBC-E3812DBBF534}"/>
              </a:ext>
            </a:extLst>
          </p:cNvPr>
          <p:cNvSpPr/>
          <p:nvPr/>
        </p:nvSpPr>
        <p:spPr>
          <a:xfrm>
            <a:off x="218104" y="759771"/>
            <a:ext cx="9687895" cy="1169551"/>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88000" indent="-288000"/>
            <a:r>
              <a:rPr lang="en-US" altLang="ja-JP" sz="1400" dirty="0">
                <a:solidFill>
                  <a:srgbClr val="000000"/>
                </a:solidFill>
                <a:latin typeface="メイリオ" panose="020B0604030504040204" pitchFamily="50" charset="-128"/>
                <a:ea typeface="メイリオ" panose="020B0604030504040204" pitchFamily="50" charset="-128"/>
              </a:rPr>
              <a:t>(1)</a:t>
            </a:r>
            <a:r>
              <a:rPr lang="ja-JP" altLang="en-US" sz="1400" dirty="0">
                <a:solidFill>
                  <a:srgbClr val="000000"/>
                </a:solidFill>
                <a:latin typeface="メイリオ" panose="020B0604030504040204" pitchFamily="50" charset="-128"/>
                <a:ea typeface="メイリオ" panose="020B0604030504040204" pitchFamily="50" charset="-128"/>
              </a:rPr>
              <a:t>　助成の対象となる事業内容は、助成対象者</a:t>
            </a:r>
            <a:r>
              <a:rPr lang="ja-JP" altLang="en-US" sz="1400" dirty="0">
                <a:latin typeface="メイリオ" panose="020B0604030504040204" pitchFamily="50" charset="-128"/>
                <a:ea typeface="メイリオ" panose="020B0604030504040204" pitchFamily="50" charset="-128"/>
              </a:rPr>
              <a:t>が農産物の輸出や規模拡大、燃油等の高騰や労働力不足等のリスクに対応し得る経営の確立などの、意欲的な取組による付加価値</a:t>
            </a:r>
            <a:r>
              <a:rPr lang="ja-JP" altLang="en-US" sz="1400" dirty="0">
                <a:solidFill>
                  <a:srgbClr val="000000"/>
                </a:solidFill>
                <a:latin typeface="メイリオ" panose="020B0604030504040204" pitchFamily="50" charset="-128"/>
                <a:ea typeface="メイリオ" panose="020B0604030504040204" pitchFamily="50" charset="-128"/>
              </a:rPr>
              <a:t>額の拡大等、</a:t>
            </a:r>
            <a:r>
              <a:rPr lang="ja-JP" altLang="en-US" sz="1400" u="sng" dirty="0">
                <a:latin typeface="メイリオ" panose="020B0604030504040204" pitchFamily="50" charset="-128"/>
                <a:ea typeface="メイリオ" panose="020B0604030504040204" pitchFamily="50" charset="-128"/>
              </a:rPr>
              <a:t>農業経営の発展を図るために行う取組</a:t>
            </a:r>
            <a:r>
              <a:rPr lang="ja-JP" altLang="en-US" sz="1400" dirty="0">
                <a:solidFill>
                  <a:srgbClr val="000000"/>
                </a:solidFill>
                <a:latin typeface="メイリオ" panose="020B0604030504040204" pitchFamily="50" charset="-128"/>
                <a:ea typeface="メイリオ" panose="020B0604030504040204" pitchFamily="50" charset="-128"/>
              </a:rPr>
              <a:t>となります。</a:t>
            </a:r>
            <a:endParaRPr lang="en-US" altLang="ja-JP" sz="1400" dirty="0">
              <a:solidFill>
                <a:srgbClr val="000000"/>
              </a:solidFill>
              <a:latin typeface="メイリオ" panose="020B0604030504040204" pitchFamily="50" charset="-128"/>
              <a:ea typeface="メイリオ" panose="020B0604030504040204" pitchFamily="50" charset="-128"/>
            </a:endParaRPr>
          </a:p>
          <a:p>
            <a:pPr marL="288000"/>
            <a:r>
              <a:rPr lang="ja-JP" altLang="en-US" sz="1400" dirty="0">
                <a:solidFill>
                  <a:srgbClr val="000000"/>
                </a:solidFill>
                <a:latin typeface="メイリオ" panose="020B0604030504040204" pitchFamily="50" charset="-128"/>
                <a:ea typeface="メイリオ" panose="020B0604030504040204" pitchFamily="50" charset="-128"/>
              </a:rPr>
              <a:t>　また、</a:t>
            </a:r>
            <a:r>
              <a:rPr lang="ja-JP" altLang="en-US" sz="1400" dirty="0">
                <a:latin typeface="メイリオ" panose="020B0604030504040204" pitchFamily="50" charset="-128"/>
                <a:ea typeface="メイリオ" panose="020B0604030504040204" pitchFamily="50" charset="-128"/>
              </a:rPr>
              <a:t>当該取組に要する経費は、農協、銀行等の</a:t>
            </a:r>
            <a:r>
              <a:rPr lang="ja-JP" altLang="en-US" sz="1400" u="sng" dirty="0">
                <a:latin typeface="メイリオ" panose="020B0604030504040204" pitchFamily="50" charset="-128"/>
                <a:ea typeface="メイリオ" panose="020B0604030504040204" pitchFamily="50" charset="-128"/>
              </a:rPr>
              <a:t>融資を活用する必要</a:t>
            </a:r>
            <a:r>
              <a:rPr lang="ja-JP" altLang="en-US" sz="1400" dirty="0">
                <a:latin typeface="メイリオ" panose="020B0604030504040204" pitchFamily="50" charset="-128"/>
                <a:ea typeface="メイリオ" panose="020B0604030504040204" pitchFamily="50" charset="-128"/>
              </a:rPr>
              <a:t>があります</a:t>
            </a:r>
            <a:r>
              <a:rPr lang="ja-JP" altLang="en-US" sz="1400" dirty="0">
                <a:solidFill>
                  <a:srgbClr val="000000"/>
                </a:solidFill>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市町村が認める者は、融資の活用は要件ではありません。</a:t>
            </a:r>
            <a:r>
              <a:rPr lang="ja-JP" altLang="en-US" sz="1400" dirty="0">
                <a:solidFill>
                  <a:srgbClr val="000000"/>
                </a:solidFill>
                <a:latin typeface="メイリオ" panose="020B0604030504040204" pitchFamily="50" charset="-128"/>
                <a:ea typeface="メイリオ" panose="020B0604030504040204" pitchFamily="50" charset="-128"/>
              </a:rPr>
              <a:t>）</a:t>
            </a:r>
            <a:endParaRPr lang="en-US" altLang="ja-JP" sz="1400" dirty="0">
              <a:solidFill>
                <a:srgbClr val="000000"/>
              </a:solidFill>
              <a:latin typeface="メイリオ" panose="020B0604030504040204" pitchFamily="50" charset="-128"/>
              <a:ea typeface="メイリオ" panose="020B0604030504040204" pitchFamily="50" charset="-128"/>
            </a:endParaRPr>
          </a:p>
        </p:txBody>
      </p:sp>
      <p:sp>
        <p:nvSpPr>
          <p:cNvPr id="10" name="吹き出し: 角を丸めた四角形 9">
            <a:extLst>
              <a:ext uri="{FF2B5EF4-FFF2-40B4-BE49-F238E27FC236}">
                <a16:creationId xmlns:a16="http://schemas.microsoft.com/office/drawing/2014/main" id="{989904B2-7D9B-5DA6-BD2F-D7D7406867B7}"/>
              </a:ext>
            </a:extLst>
          </p:cNvPr>
          <p:cNvSpPr/>
          <p:nvPr/>
        </p:nvSpPr>
        <p:spPr>
          <a:xfrm>
            <a:off x="6694709" y="3351482"/>
            <a:ext cx="3050820" cy="1471153"/>
          </a:xfrm>
          <a:prstGeom prst="wedgeRoundRectCallout">
            <a:avLst>
              <a:gd name="adj1" fmla="val 32032"/>
              <a:gd name="adj2" fmla="val 61389"/>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r>
              <a:rPr lang="ja-JP" altLang="en-US" sz="1200" dirty="0">
                <a:latin typeface="メイリオ" panose="020B0604030504040204" pitchFamily="50" charset="-128"/>
                <a:ea typeface="メイリオ" panose="020B0604030504040204" pitchFamily="50" charset="-128"/>
              </a:rPr>
              <a:t>　導入等する機械等は、前提として、助成対象者が計画する経営規模等に照らして</a:t>
            </a:r>
            <a:r>
              <a:rPr lang="ja-JP" altLang="en-US" sz="1200" dirty="0">
                <a:solidFill>
                  <a:srgbClr val="FF0000"/>
                </a:solidFill>
                <a:latin typeface="メイリオ" panose="020B0604030504040204" pitchFamily="50" charset="-128"/>
                <a:ea typeface="メイリオ" panose="020B0604030504040204" pitchFamily="50" charset="-128"/>
              </a:rPr>
              <a:t>過剰な能力・規模ではないこと</a:t>
            </a:r>
            <a:r>
              <a:rPr lang="ja-JP" altLang="en-US" sz="1200" dirty="0">
                <a:latin typeface="メイリオ" panose="020B0604030504040204" pitchFamily="50" charset="-128"/>
                <a:ea typeface="メイリオ" panose="020B0604030504040204" pitchFamily="50" charset="-128"/>
              </a:rPr>
              <a:t>が必要です。</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また、</a:t>
            </a:r>
            <a:r>
              <a:rPr lang="ja-JP" altLang="en-US" sz="1200" dirty="0">
                <a:solidFill>
                  <a:srgbClr val="FF0000"/>
                </a:solidFill>
                <a:latin typeface="メイリオ" panose="020B0604030504040204" pitchFamily="50" charset="-128"/>
                <a:ea typeface="メイリオ" panose="020B0604030504040204" pitchFamily="50" charset="-128"/>
              </a:rPr>
              <a:t>認定計画や認定就農計画の経営改善等の方向性に合致</a:t>
            </a:r>
            <a:r>
              <a:rPr lang="ja-JP" altLang="en-US" sz="1200" dirty="0">
                <a:solidFill>
                  <a:schemeClr val="tx1"/>
                </a:solidFill>
                <a:latin typeface="メイリオ" panose="020B0604030504040204" pitchFamily="50" charset="-128"/>
                <a:ea typeface="メイリオ" panose="020B0604030504040204" pitchFamily="50" charset="-128"/>
              </a:rPr>
              <a:t>していること</a:t>
            </a:r>
            <a:r>
              <a:rPr lang="ja-JP" altLang="en-US" sz="1200" dirty="0">
                <a:latin typeface="メイリオ" panose="020B0604030504040204" pitchFamily="50" charset="-128"/>
                <a:ea typeface="メイリオ" panose="020B0604030504040204" pitchFamily="50" charset="-128"/>
              </a:rPr>
              <a:t>が必要です。</a:t>
            </a:r>
          </a:p>
        </p:txBody>
      </p:sp>
      <p:sp>
        <p:nvSpPr>
          <p:cNvPr id="12" name="吹き出し: 角を丸めた四角形 11">
            <a:extLst>
              <a:ext uri="{FF2B5EF4-FFF2-40B4-BE49-F238E27FC236}">
                <a16:creationId xmlns:a16="http://schemas.microsoft.com/office/drawing/2014/main" id="{FDD04852-FA8D-F688-4CF2-2F0F166A1B31}"/>
              </a:ext>
            </a:extLst>
          </p:cNvPr>
          <p:cNvSpPr/>
          <p:nvPr/>
        </p:nvSpPr>
        <p:spPr>
          <a:xfrm>
            <a:off x="6584648" y="5110948"/>
            <a:ext cx="1851494" cy="1471153"/>
          </a:xfrm>
          <a:prstGeom prst="wedgeRoundRectCallout">
            <a:avLst>
              <a:gd name="adj1" fmla="val 58618"/>
              <a:gd name="adj2" fmla="val -12557"/>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r>
              <a:rPr lang="ja-JP" altLang="en-US" sz="1200" dirty="0">
                <a:solidFill>
                  <a:srgbClr val="FF0000"/>
                </a:solidFill>
                <a:latin typeface="メイリオ" panose="020B0604030504040204" pitchFamily="50" charset="-128"/>
                <a:ea typeface="メイリオ" panose="020B0604030504040204" pitchFamily="50" charset="-128"/>
              </a:rPr>
              <a:t>　</a:t>
            </a:r>
            <a:r>
              <a:rPr lang="ja-JP" altLang="en-US" sz="1200" dirty="0">
                <a:solidFill>
                  <a:schemeClr val="tx1"/>
                </a:solidFill>
                <a:latin typeface="メイリオ" panose="020B0604030504040204" pitchFamily="50" charset="-128"/>
                <a:ea typeface="メイリオ" panose="020B0604030504040204" pitchFamily="50" charset="-128"/>
              </a:rPr>
              <a:t>農地改良や造成等で加入できる農業共済や保険等がない場合</a:t>
            </a:r>
            <a:r>
              <a:rPr lang="ja-JP" altLang="en-US" sz="1200" dirty="0">
                <a:latin typeface="メイリオ" panose="020B0604030504040204" pitchFamily="50" charset="-128"/>
                <a:ea typeface="メイリオ" panose="020B0604030504040204" pitchFamily="50" charset="-128"/>
              </a:rPr>
              <a:t>、修繕・再取得に向けた積立を行うなど、</a:t>
            </a:r>
            <a:r>
              <a:rPr lang="ja-JP" altLang="en-US" sz="1200" dirty="0">
                <a:solidFill>
                  <a:srgbClr val="FF0000"/>
                </a:solidFill>
                <a:latin typeface="メイリオ" panose="020B0604030504040204" pitchFamily="50" charset="-128"/>
                <a:ea typeface="メイリオ" panose="020B0604030504040204" pitchFamily="50" charset="-128"/>
              </a:rPr>
              <a:t>被災に備えた措置</a:t>
            </a:r>
            <a:r>
              <a:rPr lang="ja-JP" altLang="en-US" sz="1200" dirty="0">
                <a:latin typeface="メイリオ" panose="020B0604030504040204" pitchFamily="50" charset="-128"/>
                <a:ea typeface="メイリオ" panose="020B0604030504040204" pitchFamily="50" charset="-128"/>
              </a:rPr>
              <a:t>を行っていただく必要があります。</a:t>
            </a:r>
          </a:p>
        </p:txBody>
      </p:sp>
      <p:pic>
        <p:nvPicPr>
          <p:cNvPr id="9" name="Picture 4" descr="指揮棒を持った会社員のイラスト（女性）">
            <a:extLst>
              <a:ext uri="{FF2B5EF4-FFF2-40B4-BE49-F238E27FC236}">
                <a16:creationId xmlns:a16="http://schemas.microsoft.com/office/drawing/2014/main" id="{36306EDA-F61C-003C-E96C-D90148E85DA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76804" y="5120705"/>
            <a:ext cx="1268725" cy="1537849"/>
          </a:xfrm>
          <a:prstGeom prst="rect">
            <a:avLst/>
          </a:prstGeom>
          <a:noFill/>
          <a:extLst>
            <a:ext uri="{909E8E84-426E-40DD-AFC4-6F175D3DCCD1}">
              <a14:hiddenFill xmlns:a14="http://schemas.microsoft.com/office/drawing/2010/main">
                <a:solidFill>
                  <a:srgbClr val="FFFFFF"/>
                </a:solidFill>
              </a14:hiddenFill>
            </a:ext>
          </a:extLst>
        </p:spPr>
      </p:pic>
      <p:sp>
        <p:nvSpPr>
          <p:cNvPr id="24" name="四角形: 角を丸くする 23">
            <a:extLst>
              <a:ext uri="{FF2B5EF4-FFF2-40B4-BE49-F238E27FC236}">
                <a16:creationId xmlns:a16="http://schemas.microsoft.com/office/drawing/2014/main" id="{0EB80D48-8A6C-41C5-8908-04AE53A92711}"/>
              </a:ext>
            </a:extLst>
          </p:cNvPr>
          <p:cNvSpPr/>
          <p:nvPr/>
        </p:nvSpPr>
        <p:spPr>
          <a:xfrm>
            <a:off x="9526760" y="6478554"/>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３</a:t>
            </a:r>
          </a:p>
        </p:txBody>
      </p:sp>
    </p:spTree>
    <p:extLst>
      <p:ext uri="{BB962C8B-B14F-4D97-AF65-F5344CB8AC3E}">
        <p14:creationId xmlns:p14="http://schemas.microsoft.com/office/powerpoint/2010/main" val="3655204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7322B104-C1A8-48D8-BD0A-BDA8414B8561}"/>
              </a:ext>
            </a:extLst>
          </p:cNvPr>
          <p:cNvSpPr/>
          <p:nvPr/>
        </p:nvSpPr>
        <p:spPr>
          <a:xfrm>
            <a:off x="71136" y="129819"/>
            <a:ext cx="2031325" cy="432220"/>
          </a:xfrm>
          <a:prstGeom prst="rect">
            <a:avLst/>
          </a:prstGeom>
          <a:solidFill>
            <a:schemeClr val="accent6">
              <a:lumMod val="75000"/>
            </a:schemeClr>
          </a:solidFill>
          <a:ln w="2540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spAutoFit/>
          </a:bodyPr>
          <a:lstStyle/>
          <a:p>
            <a:r>
              <a:rPr lang="ja-JP" altLang="en-US" b="1" dirty="0">
                <a:solidFill>
                  <a:schemeClr val="bg1"/>
                </a:solidFill>
                <a:latin typeface="メイリオ" panose="020B0604030504040204" pitchFamily="50" charset="-128"/>
                <a:ea typeface="メイリオ" panose="020B0604030504040204" pitchFamily="50" charset="-128"/>
              </a:rPr>
              <a:t>４　配分上限額等</a:t>
            </a:r>
          </a:p>
        </p:txBody>
      </p:sp>
      <p:sp>
        <p:nvSpPr>
          <p:cNvPr id="7" name="正方形/長方形 6">
            <a:extLst>
              <a:ext uri="{FF2B5EF4-FFF2-40B4-BE49-F238E27FC236}">
                <a16:creationId xmlns:a16="http://schemas.microsoft.com/office/drawing/2014/main" id="{DB85BC97-93D0-4584-85E1-7E7863EC28E7}"/>
              </a:ext>
            </a:extLst>
          </p:cNvPr>
          <p:cNvSpPr/>
          <p:nvPr/>
        </p:nvSpPr>
        <p:spPr>
          <a:xfrm>
            <a:off x="190626" y="875094"/>
            <a:ext cx="9180848" cy="1400383"/>
          </a:xfrm>
          <a:prstGeom prst="rect">
            <a:avLst/>
          </a:prstGeom>
          <a:solidFill>
            <a:schemeClr val="bg1"/>
          </a:solidFill>
        </p:spPr>
        <p:txBody>
          <a:bodyPr wrap="square">
            <a:spAutoFit/>
          </a:bodyPr>
          <a:lstStyle/>
          <a:p>
            <a:pPr algn="just"/>
            <a:r>
              <a:rPr lang="ja-JP" altLang="en-US" sz="1600" dirty="0">
                <a:latin typeface="メイリオ" panose="020B0604030504040204" pitchFamily="50" charset="-128"/>
                <a:ea typeface="メイリオ" panose="020B0604030504040204" pitchFamily="50" charset="-128"/>
              </a:rPr>
              <a:t>　本対策の補助率は</a:t>
            </a:r>
            <a:r>
              <a:rPr lang="ja-JP" altLang="en-US" sz="1600" u="sng" dirty="0">
                <a:latin typeface="メイリオ" panose="020B0604030504040204" pitchFamily="50" charset="-128"/>
                <a:ea typeface="メイリオ" panose="020B0604030504040204" pitchFamily="50" charset="-128"/>
              </a:rPr>
              <a:t>１／２</a:t>
            </a:r>
            <a:r>
              <a:rPr lang="ja-JP" altLang="en-US" sz="1600" dirty="0">
                <a:latin typeface="メイリオ" panose="020B0604030504040204" pitchFamily="50" charset="-128"/>
                <a:ea typeface="メイリオ" panose="020B0604030504040204" pitchFamily="50" charset="-128"/>
              </a:rPr>
              <a:t>（上限）です。助成対象者毎の配分上限は以下になります。</a:t>
            </a:r>
            <a:endParaRPr lang="en-US" altLang="ja-JP" sz="1600" dirty="0">
              <a:latin typeface="メイリオ" panose="020B0604030504040204" pitchFamily="50" charset="-128"/>
              <a:ea typeface="メイリオ" panose="020B0604030504040204" pitchFamily="50" charset="-128"/>
            </a:endParaRPr>
          </a:p>
          <a:p>
            <a:pPr algn="just"/>
            <a:endParaRPr lang="ja-JP" altLang="en-US" sz="700" dirty="0">
              <a:latin typeface="メイリオ" panose="020B0604030504040204" pitchFamily="50" charset="-128"/>
              <a:ea typeface="メイリオ" panose="020B0604030504040204" pitchFamily="50" charset="-128"/>
            </a:endParaRPr>
          </a:p>
          <a:p>
            <a:pPr algn="just"/>
            <a:r>
              <a:rPr lang="ja-JP" altLang="en-US" sz="1600" dirty="0">
                <a:latin typeface="メイリオ" panose="020B0604030504040204" pitchFamily="50" charset="-128"/>
                <a:ea typeface="メイリオ" panose="020B0604030504040204" pitchFamily="50" charset="-128"/>
              </a:rPr>
              <a:t>①　法人　　　　　　　：　</a:t>
            </a:r>
            <a:r>
              <a:rPr lang="en-US" altLang="ja-JP" sz="1600" u="sng" dirty="0">
                <a:latin typeface="メイリオ" panose="020B0604030504040204" pitchFamily="50" charset="-128"/>
                <a:ea typeface="メイリオ" panose="020B0604030504040204" pitchFamily="50" charset="-128"/>
              </a:rPr>
              <a:t>3,000</a:t>
            </a:r>
            <a:r>
              <a:rPr lang="ja-JP" altLang="en-US" sz="1600" u="sng" dirty="0">
                <a:latin typeface="メイリオ" panose="020B0604030504040204" pitchFamily="50" charset="-128"/>
                <a:ea typeface="メイリオ" panose="020B0604030504040204" pitchFamily="50" charset="-128"/>
              </a:rPr>
              <a:t>万円</a:t>
            </a:r>
            <a:endParaRPr lang="en-US" altLang="ja-JP" sz="1600" u="sng" dirty="0">
              <a:latin typeface="メイリオ" panose="020B0604030504040204" pitchFamily="50" charset="-128"/>
              <a:ea typeface="メイリオ" panose="020B0604030504040204" pitchFamily="50" charset="-128"/>
            </a:endParaRPr>
          </a:p>
          <a:p>
            <a:pPr algn="just"/>
            <a:endParaRPr lang="en-US" altLang="ja-JP" sz="700" dirty="0">
              <a:latin typeface="メイリオ" panose="020B0604030504040204" pitchFamily="50" charset="-128"/>
              <a:ea typeface="メイリオ" panose="020B0604030504040204" pitchFamily="50" charset="-128"/>
            </a:endParaRPr>
          </a:p>
          <a:p>
            <a:pPr algn="just"/>
            <a:r>
              <a:rPr lang="ja-JP" altLang="en-US" sz="1600" dirty="0">
                <a:latin typeface="メイリオ" panose="020B0604030504040204" pitchFamily="50" charset="-128"/>
                <a:ea typeface="メイリオ" panose="020B0604030504040204" pitchFamily="50" charset="-128"/>
              </a:rPr>
              <a:t>②　法人以外の者　　　：　</a:t>
            </a:r>
            <a:r>
              <a:rPr lang="en-US" altLang="ja-JP" sz="1600" u="sng" dirty="0">
                <a:latin typeface="メイリオ" panose="020B0604030504040204" pitchFamily="50" charset="-128"/>
                <a:ea typeface="メイリオ" panose="020B0604030504040204" pitchFamily="50" charset="-128"/>
              </a:rPr>
              <a:t>1,500</a:t>
            </a:r>
            <a:r>
              <a:rPr lang="ja-JP" altLang="en-US" sz="1600" u="sng" dirty="0">
                <a:latin typeface="メイリオ" panose="020B0604030504040204" pitchFamily="50" charset="-128"/>
                <a:ea typeface="メイリオ" panose="020B0604030504040204" pitchFamily="50" charset="-128"/>
              </a:rPr>
              <a:t>万円</a:t>
            </a:r>
            <a:endParaRPr lang="en-US" altLang="ja-JP" sz="1600" u="sng" dirty="0">
              <a:latin typeface="メイリオ" panose="020B0604030504040204" pitchFamily="50" charset="-128"/>
              <a:ea typeface="メイリオ" panose="020B0604030504040204" pitchFamily="50" charset="-128"/>
            </a:endParaRPr>
          </a:p>
          <a:p>
            <a:pPr algn="just"/>
            <a:endParaRPr lang="en-US" altLang="ja-JP" sz="700" dirty="0">
              <a:latin typeface="メイリオ" panose="020B0604030504040204" pitchFamily="50" charset="-128"/>
              <a:ea typeface="メイリオ" panose="020B0604030504040204" pitchFamily="50" charset="-128"/>
            </a:endParaRPr>
          </a:p>
          <a:p>
            <a:pPr algn="just"/>
            <a:r>
              <a:rPr lang="ja-JP" altLang="en-US" sz="1600" dirty="0">
                <a:latin typeface="メイリオ" panose="020B0604030504040204" pitchFamily="50" charset="-128"/>
                <a:ea typeface="メイリオ" panose="020B0604030504040204" pitchFamily="50" charset="-128"/>
              </a:rPr>
              <a:t>③　市町村が認める者　：　　</a:t>
            </a:r>
            <a:r>
              <a:rPr lang="en-US" altLang="ja-JP" sz="1600" u="sng" dirty="0">
                <a:latin typeface="メイリオ" panose="020B0604030504040204" pitchFamily="50" charset="-128"/>
                <a:ea typeface="メイリオ" panose="020B0604030504040204" pitchFamily="50" charset="-128"/>
              </a:rPr>
              <a:t>100</a:t>
            </a:r>
            <a:r>
              <a:rPr lang="ja-JP" altLang="en-US" sz="1600" u="sng" dirty="0">
                <a:latin typeface="メイリオ" panose="020B0604030504040204" pitchFamily="50" charset="-128"/>
                <a:ea typeface="メイリオ" panose="020B0604030504040204" pitchFamily="50" charset="-128"/>
              </a:rPr>
              <a:t>万円</a:t>
            </a:r>
          </a:p>
        </p:txBody>
      </p:sp>
      <p:sp>
        <p:nvSpPr>
          <p:cNvPr id="12" name="正方形/長方形 11">
            <a:extLst>
              <a:ext uri="{FF2B5EF4-FFF2-40B4-BE49-F238E27FC236}">
                <a16:creationId xmlns:a16="http://schemas.microsoft.com/office/drawing/2014/main" id="{694FDF64-A1E1-437C-A01B-827695D5D345}"/>
              </a:ext>
            </a:extLst>
          </p:cNvPr>
          <p:cNvSpPr/>
          <p:nvPr/>
        </p:nvSpPr>
        <p:spPr>
          <a:xfrm>
            <a:off x="190626" y="3197529"/>
            <a:ext cx="9696322" cy="3416320"/>
          </a:xfrm>
          <a:prstGeom prst="rect">
            <a:avLst/>
          </a:prstGeom>
        </p:spPr>
        <p:txBody>
          <a:bodyPr wrap="square">
            <a:spAutoFit/>
          </a:bodyPr>
          <a:lstStyle/>
          <a:p>
            <a:pPr algn="just"/>
            <a:r>
              <a:rPr lang="ja-JP" altLang="en-US" sz="1400" dirty="0">
                <a:latin typeface="メイリオ" panose="020B0604030504040204" pitchFamily="50" charset="-128"/>
                <a:ea typeface="メイリオ" panose="020B0604030504040204" pitchFamily="50" charset="-128"/>
              </a:rPr>
              <a:t>　助成対象者は、導入した機械等を活用して目標年度（都道府県</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が計画を</a:t>
            </a:r>
            <a:r>
              <a:rPr lang="ja-JP" altLang="en-US" sz="1400" u="sng" dirty="0">
                <a:latin typeface="メイリオ" panose="020B0604030504040204" pitchFamily="50" charset="-128"/>
                <a:ea typeface="メイリオ" panose="020B0604030504040204" pitchFamily="50" charset="-128"/>
              </a:rPr>
              <a:t>承認した年度の翌々年</a:t>
            </a:r>
            <a:r>
              <a:rPr lang="ja-JP" altLang="en-US" sz="1400" dirty="0">
                <a:latin typeface="メイリオ" panose="020B0604030504040204" pitchFamily="50" charset="-128"/>
                <a:ea typeface="メイリオ" panose="020B0604030504040204" pitchFamily="50" charset="-128"/>
              </a:rPr>
              <a:t>度）までにどのように目標達成し</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ていくか、そのための取組をどのように実施するか等を明らかに</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する必要があります。</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その際に、成果目標として</a:t>
            </a:r>
            <a:r>
              <a:rPr lang="ja-JP" altLang="en-US" sz="1400" u="sng" dirty="0">
                <a:latin typeface="メイリオ" panose="020B0604030504040204" pitchFamily="50" charset="-128"/>
                <a:ea typeface="メイリオ" panose="020B0604030504040204" pitchFamily="50" charset="-128"/>
              </a:rPr>
              <a:t>必須目標である付加価値額の拡大</a:t>
            </a:r>
            <a:r>
              <a:rPr lang="ja-JP" altLang="en-US" sz="1400" dirty="0">
                <a:latin typeface="メイリオ" panose="020B0604030504040204" pitchFamily="50" charset="-128"/>
                <a:ea typeface="メイリオ" panose="020B0604030504040204" pitchFamily="50" charset="-128"/>
              </a:rPr>
              <a:t>と、</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付加価値額の拡大以外で</a:t>
            </a:r>
            <a:r>
              <a:rPr lang="ja-JP" altLang="en-US" sz="1400" u="sng" dirty="0">
                <a:latin typeface="メイリオ" panose="020B0604030504040204" pitchFamily="50" charset="-128"/>
                <a:ea typeface="メイリオ" panose="020B0604030504040204" pitchFamily="50" charset="-128"/>
              </a:rPr>
              <a:t>今後実施するとしてポイント化した取組</a:t>
            </a:r>
            <a:endParaRPr lang="en-US" altLang="ja-JP" sz="1400" u="sng" dirty="0">
              <a:latin typeface="メイリオ" panose="020B0604030504040204" pitchFamily="50" charset="-128"/>
              <a:ea typeface="メイリオ" panose="020B0604030504040204" pitchFamily="50" charset="-128"/>
            </a:endParaRPr>
          </a:p>
          <a:p>
            <a:pPr algn="just"/>
            <a:r>
              <a:rPr lang="ja-JP" altLang="en-US" sz="1400" u="sng" dirty="0">
                <a:latin typeface="メイリオ" panose="020B0604030504040204" pitchFamily="50" charset="-128"/>
                <a:ea typeface="メイリオ" panose="020B0604030504040204" pitchFamily="50" charset="-128"/>
              </a:rPr>
              <a:t>の目標（選択目標）</a:t>
            </a:r>
            <a:r>
              <a:rPr lang="ja-JP" altLang="en-US" sz="1400" dirty="0">
                <a:latin typeface="メイリオ" panose="020B0604030504040204" pitchFamily="50" charset="-128"/>
                <a:ea typeface="メイリオ" panose="020B0604030504040204" pitchFamily="50" charset="-128"/>
              </a:rPr>
              <a:t>を設定する必要があります。</a:t>
            </a:r>
            <a:endParaRPr lang="en-US" altLang="ja-JP" sz="1400" dirty="0">
              <a:latin typeface="メイリオ" panose="020B0604030504040204" pitchFamily="50" charset="-128"/>
              <a:ea typeface="メイリオ" panose="020B0604030504040204" pitchFamily="50" charset="-128"/>
            </a:endParaRPr>
          </a:p>
          <a:p>
            <a:pPr algn="just"/>
            <a:endParaRPr lang="en-US" altLang="ja-JP" sz="800" dirty="0">
              <a:latin typeface="メイリオ" panose="020B0604030504040204" pitchFamily="50" charset="-128"/>
              <a:ea typeface="メイリオ" panose="020B0604030504040204" pitchFamily="50" charset="-128"/>
            </a:endParaRPr>
          </a:p>
          <a:p>
            <a:pPr algn="just"/>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必須目標は、前項「４　配分上限額等」の</a:t>
            </a:r>
            <a:endParaRPr lang="en-US" altLang="ja-JP" sz="1400" dirty="0">
              <a:latin typeface="メイリオ" panose="020B0604030504040204" pitchFamily="50" charset="-128"/>
              <a:ea typeface="メイリオ" panose="020B0604030504040204" pitchFamily="50" charset="-128"/>
            </a:endParaRPr>
          </a:p>
          <a:p>
            <a:pPr algn="just"/>
            <a:endParaRPr lang="en-US" altLang="ja-JP" sz="7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①及び②の者は、目標年度までに「</a:t>
            </a:r>
            <a:r>
              <a:rPr lang="ja-JP" altLang="en-US" sz="1400" u="sng" dirty="0">
                <a:latin typeface="メイリオ" panose="020B0604030504040204" pitchFamily="50" charset="-128"/>
                <a:ea typeface="メイリオ" panose="020B0604030504040204" pitchFamily="50" charset="-128"/>
              </a:rPr>
              <a:t>付加価値額の１割以上の拡大</a:t>
            </a:r>
            <a:r>
              <a:rPr lang="ja-JP" altLang="en-US" sz="1400" dirty="0">
                <a:latin typeface="メイリオ" panose="020B0604030504040204" pitchFamily="50" charset="-128"/>
                <a:ea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endParaRPr>
          </a:p>
          <a:p>
            <a:pPr algn="just"/>
            <a:endParaRPr lang="en-US" altLang="ja-JP" sz="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③の市町村が認める者は、目標年度までに「</a:t>
            </a:r>
            <a:r>
              <a:rPr lang="ja-JP" altLang="en-US" sz="1400" u="sng" dirty="0">
                <a:latin typeface="メイリオ" panose="020B0604030504040204" pitchFamily="50" charset="-128"/>
                <a:ea typeface="メイリオ" panose="020B0604030504040204" pitchFamily="50" charset="-128"/>
              </a:rPr>
              <a:t>付加価値額の拡大</a:t>
            </a:r>
            <a:r>
              <a:rPr lang="ja-JP" altLang="en-US" sz="1400" dirty="0">
                <a:latin typeface="メイリオ" panose="020B0604030504040204" pitchFamily="50" charset="-128"/>
                <a:ea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endParaRPr>
          </a:p>
          <a:p>
            <a:pPr algn="just"/>
            <a:endParaRPr lang="en-US" altLang="ja-JP" sz="7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を設定することとなります。</a:t>
            </a:r>
            <a:endParaRPr lang="en-US" altLang="ja-JP" sz="1400" dirty="0">
              <a:latin typeface="メイリオ" panose="020B0604030504040204" pitchFamily="50" charset="-128"/>
              <a:ea typeface="メイリオ" panose="020B0604030504040204" pitchFamily="50" charset="-128"/>
            </a:endParaRPr>
          </a:p>
          <a:p>
            <a:pPr algn="just"/>
            <a:endParaRPr lang="en-US" altLang="ja-JP" sz="800" dirty="0">
              <a:latin typeface="メイリオ" panose="020B0604030504040204" pitchFamily="50" charset="-128"/>
              <a:ea typeface="メイリオ" panose="020B0604030504040204" pitchFamily="50" charset="-128"/>
            </a:endParaRPr>
          </a:p>
          <a:p>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a:t>
            </a:r>
            <a:r>
              <a:rPr lang="ja-JP" altLang="en-US" sz="1400" u="sng" dirty="0">
                <a:latin typeface="メイリオ" panose="020B0604030504040204" pitchFamily="50" charset="-128"/>
                <a:ea typeface="メイリオ" panose="020B0604030504040204" pitchFamily="50" charset="-128"/>
              </a:rPr>
              <a:t>成果目標の達成状況が低調な場合</a:t>
            </a:r>
            <a:r>
              <a:rPr lang="ja-JP" altLang="en-US" sz="1400" dirty="0">
                <a:latin typeface="メイリオ" panose="020B0604030504040204" pitchFamily="50" charset="-128"/>
                <a:ea typeface="メイリオ" panose="020B0604030504040204" pitchFamily="50" charset="-128"/>
              </a:rPr>
              <a:t>、事業実施主体である市町村は、助成対象者の成果目標の達成に向け、</a:t>
            </a:r>
            <a:r>
              <a:rPr lang="ja-JP" altLang="en-US" sz="1400" u="sng" dirty="0">
                <a:latin typeface="メイリオ" panose="020B0604030504040204" pitchFamily="50" charset="-128"/>
                <a:ea typeface="メイリオ" panose="020B0604030504040204" pitchFamily="50" charset="-128"/>
              </a:rPr>
              <a:t>重点的な</a:t>
            </a:r>
            <a:endParaRPr lang="en-US" altLang="ja-JP" sz="1400" u="sng"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ja-JP" altLang="en-US" sz="1400" u="sng" dirty="0">
                <a:latin typeface="メイリオ" panose="020B0604030504040204" pitchFamily="50" charset="-128"/>
                <a:ea typeface="メイリオ" panose="020B0604030504040204" pitchFamily="50" charset="-128"/>
              </a:rPr>
              <a:t>指導</a:t>
            </a:r>
            <a:r>
              <a:rPr lang="ja-JP" altLang="en-US" sz="1400" dirty="0">
                <a:latin typeface="メイリオ" panose="020B0604030504040204" pitchFamily="50" charset="-128"/>
                <a:ea typeface="メイリオ" panose="020B0604030504040204" pitchFamily="50" charset="-128"/>
              </a:rPr>
              <a:t>を行うこととなります</a:t>
            </a:r>
            <a:r>
              <a:rPr lang="ja-JP" altLang="en-US" sz="1200" dirty="0">
                <a:latin typeface="メイリオ" panose="020B0604030504040204" pitchFamily="50" charset="-128"/>
                <a:ea typeface="メイリオ" panose="020B0604030504040204" pitchFamily="50" charset="-128"/>
              </a:rPr>
              <a:t>。</a:t>
            </a:r>
          </a:p>
        </p:txBody>
      </p:sp>
      <p:sp>
        <p:nvSpPr>
          <p:cNvPr id="21" name="四角形: 角を丸くする 20">
            <a:extLst>
              <a:ext uri="{FF2B5EF4-FFF2-40B4-BE49-F238E27FC236}">
                <a16:creationId xmlns:a16="http://schemas.microsoft.com/office/drawing/2014/main" id="{DA26091D-8395-4CFA-B70C-0446C2F8274F}"/>
              </a:ext>
            </a:extLst>
          </p:cNvPr>
          <p:cNvSpPr/>
          <p:nvPr/>
        </p:nvSpPr>
        <p:spPr>
          <a:xfrm>
            <a:off x="9526948" y="6478948"/>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４</a:t>
            </a:r>
          </a:p>
        </p:txBody>
      </p:sp>
      <p:sp>
        <p:nvSpPr>
          <p:cNvPr id="2" name="正方形/長方形 1">
            <a:extLst>
              <a:ext uri="{FF2B5EF4-FFF2-40B4-BE49-F238E27FC236}">
                <a16:creationId xmlns:a16="http://schemas.microsoft.com/office/drawing/2014/main" id="{100B63D3-AEDE-F3B8-36A1-7D2A49E65C02}"/>
              </a:ext>
            </a:extLst>
          </p:cNvPr>
          <p:cNvSpPr/>
          <p:nvPr/>
        </p:nvSpPr>
        <p:spPr>
          <a:xfrm>
            <a:off x="71136" y="2475985"/>
            <a:ext cx="1569660" cy="432220"/>
          </a:xfrm>
          <a:prstGeom prst="rect">
            <a:avLst/>
          </a:prstGeom>
          <a:solidFill>
            <a:schemeClr val="accent6">
              <a:lumMod val="75000"/>
            </a:schemeClr>
          </a:solidFill>
          <a:ln w="2540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spAutoFit/>
          </a:bodyPr>
          <a:lstStyle/>
          <a:p>
            <a:r>
              <a:rPr lang="ja-JP" altLang="en-US" b="1" dirty="0">
                <a:solidFill>
                  <a:schemeClr val="bg1"/>
                </a:solidFill>
                <a:latin typeface="メイリオ" panose="020B0604030504040204" pitchFamily="50" charset="-128"/>
                <a:ea typeface="メイリオ" panose="020B0604030504040204" pitchFamily="50" charset="-128"/>
              </a:rPr>
              <a:t>５　成果目標</a:t>
            </a:r>
          </a:p>
        </p:txBody>
      </p:sp>
      <p:sp>
        <p:nvSpPr>
          <p:cNvPr id="8" name="吹き出し: 角を丸めた四角形 7">
            <a:extLst>
              <a:ext uri="{FF2B5EF4-FFF2-40B4-BE49-F238E27FC236}">
                <a16:creationId xmlns:a16="http://schemas.microsoft.com/office/drawing/2014/main" id="{B394552C-D9FC-C6C3-EB78-218BDF4455AB}"/>
              </a:ext>
            </a:extLst>
          </p:cNvPr>
          <p:cNvSpPr/>
          <p:nvPr/>
        </p:nvSpPr>
        <p:spPr>
          <a:xfrm>
            <a:off x="6528316" y="2827329"/>
            <a:ext cx="2998632" cy="1892176"/>
          </a:xfrm>
          <a:prstGeom prst="wedgeRoundRectCallout">
            <a:avLst>
              <a:gd name="adj1" fmla="val -35738"/>
              <a:gd name="adj2" fmla="val -65744"/>
              <a:gd name="adj3" fmla="val 16667"/>
            </a:avLst>
          </a:prstGeom>
          <a:no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r>
              <a:rPr lang="ja-JP" altLang="en-US" sz="1200" dirty="0">
                <a:solidFill>
                  <a:srgbClr val="FF0000"/>
                </a:solidFill>
                <a:latin typeface="メイリオ" panose="020B0604030504040204" pitchFamily="50" charset="-128"/>
                <a:ea typeface="メイリオ" panose="020B0604030504040204" pitchFamily="50" charset="-128"/>
              </a:rPr>
              <a:t>　今後の取組としてポイント化した場合は、成果目標として必ず設定する必要</a:t>
            </a:r>
            <a:r>
              <a:rPr lang="ja-JP" altLang="en-US" sz="1200" dirty="0">
                <a:solidFill>
                  <a:schemeClr val="tx1"/>
                </a:solidFill>
                <a:latin typeface="メイリオ" panose="020B0604030504040204" pitchFamily="50" charset="-128"/>
                <a:ea typeface="メイリオ" panose="020B0604030504040204" pitchFamily="50" charset="-128"/>
              </a:rPr>
              <a:t>があります。</a:t>
            </a:r>
            <a:endParaRPr lang="ja-JP" altLang="en-US" sz="200" dirty="0">
              <a:solidFill>
                <a:schemeClr val="tx1"/>
              </a:solidFill>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適切なポイント化、成果目標の設定に向け、助成対象者の</a:t>
            </a:r>
            <a:r>
              <a:rPr lang="ja-JP" altLang="en-US" sz="1200" dirty="0">
                <a:solidFill>
                  <a:schemeClr val="tx1"/>
                </a:solidFill>
                <a:latin typeface="メイリオ" panose="020B0604030504040204" pitchFamily="50" charset="-128"/>
                <a:ea typeface="メイリオ" panose="020B0604030504040204" pitchFamily="50" charset="-128"/>
              </a:rPr>
              <a:t>今後の営農計画を十分に確認し、ご指導願います。</a:t>
            </a:r>
            <a:r>
              <a:rPr lang="ja-JP" altLang="en-US" sz="1200" dirty="0">
                <a:latin typeface="メイリオ" panose="020B0604030504040204" pitchFamily="50" charset="-128"/>
                <a:ea typeface="メイリオ" panose="020B0604030504040204" pitchFamily="50" charset="-128"/>
              </a:rPr>
              <a:t>（妥当性を確認・検証等することなく設定することのないように、十分ご留意ください。） </a:t>
            </a:r>
          </a:p>
        </p:txBody>
      </p:sp>
      <p:pic>
        <p:nvPicPr>
          <p:cNvPr id="5" name="Picture 9" descr="クリップボードに書き込む人のイラスト（男性会社員）">
            <a:extLst>
              <a:ext uri="{FF2B5EF4-FFF2-40B4-BE49-F238E27FC236}">
                <a16:creationId xmlns:a16="http://schemas.microsoft.com/office/drawing/2014/main" id="{3E056DBF-2694-DBE8-8787-4588741B642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87817" y="1689692"/>
            <a:ext cx="694176" cy="1051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3286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正方形/長方形 11">
            <a:extLst>
              <a:ext uri="{FF2B5EF4-FFF2-40B4-BE49-F238E27FC236}">
                <a16:creationId xmlns:a16="http://schemas.microsoft.com/office/drawing/2014/main" id="{D9692A1D-3A73-4A95-B95D-34D1EA2E6FFB}"/>
              </a:ext>
            </a:extLst>
          </p:cNvPr>
          <p:cNvSpPr/>
          <p:nvPr/>
        </p:nvSpPr>
        <p:spPr>
          <a:xfrm>
            <a:off x="106790" y="514743"/>
            <a:ext cx="2031325" cy="432220"/>
          </a:xfrm>
          <a:prstGeom prst="rect">
            <a:avLst/>
          </a:prstGeom>
          <a:solidFill>
            <a:schemeClr val="accent4">
              <a:lumMod val="50000"/>
            </a:schemeClr>
          </a:solidFill>
          <a:ln w="25400" cmpd="sng">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noAutofit/>
          </a:bodyPr>
          <a:lstStyle/>
          <a:p>
            <a:r>
              <a:rPr lang="ja-JP" altLang="en-US" b="1" dirty="0">
                <a:solidFill>
                  <a:schemeClr val="bg1"/>
                </a:solidFill>
                <a:latin typeface="メイリオ" panose="020B0604030504040204" pitchFamily="50" charset="-128"/>
                <a:ea typeface="メイリオ" panose="020B0604030504040204" pitchFamily="50" charset="-128"/>
              </a:rPr>
              <a:t>１　事業実施地区</a:t>
            </a:r>
          </a:p>
        </p:txBody>
      </p:sp>
      <p:sp>
        <p:nvSpPr>
          <p:cNvPr id="3" name="正方形/長方形 2">
            <a:extLst>
              <a:ext uri="{FF2B5EF4-FFF2-40B4-BE49-F238E27FC236}">
                <a16:creationId xmlns:a16="http://schemas.microsoft.com/office/drawing/2014/main" id="{87110203-A05E-4C4A-B5EA-52138549D4D4}"/>
              </a:ext>
            </a:extLst>
          </p:cNvPr>
          <p:cNvSpPr/>
          <p:nvPr/>
        </p:nvSpPr>
        <p:spPr>
          <a:xfrm>
            <a:off x="168411" y="1026225"/>
            <a:ext cx="9718536" cy="307777"/>
          </a:xfrm>
          <a:prstGeom prst="rect">
            <a:avLst/>
          </a:prstGeom>
        </p:spPr>
        <p:txBody>
          <a:bodyPr wrap="square">
            <a:spAutoFit/>
          </a:bodyPr>
          <a:lstStyle/>
          <a:p>
            <a:pPr marL="0" indent="0">
              <a:buNone/>
            </a:pPr>
            <a:r>
              <a:rPr lang="ja-JP" altLang="en-US" sz="1400" dirty="0">
                <a:solidFill>
                  <a:srgbClr val="000000"/>
                </a:solidFill>
                <a:latin typeface="メイリオ" panose="020B0604030504040204" pitchFamily="50" charset="-128"/>
                <a:ea typeface="メイリオ" panose="020B0604030504040204" pitchFamily="50" charset="-128"/>
              </a:rPr>
              <a:t>　事業実施地区は、以下の（１）及び（２）を満たす「</a:t>
            </a:r>
            <a:r>
              <a:rPr lang="ja-JP" altLang="en-US" sz="1400" u="sng" dirty="0">
                <a:latin typeface="メイリオ" panose="020B0604030504040204" pitchFamily="50" charset="-128"/>
                <a:ea typeface="メイリオ" panose="020B0604030504040204" pitchFamily="50" charset="-128"/>
              </a:rPr>
              <a:t>将来像が明確化された地域計画」である必要</a:t>
            </a:r>
            <a:r>
              <a:rPr lang="ja-JP" altLang="en-US" sz="1400" dirty="0">
                <a:solidFill>
                  <a:srgbClr val="000000"/>
                </a:solidFill>
                <a:latin typeface="メイリオ" panose="020B0604030504040204" pitchFamily="50" charset="-128"/>
                <a:ea typeface="メイリオ" panose="020B0604030504040204" pitchFamily="50" charset="-128"/>
              </a:rPr>
              <a:t>があります。</a:t>
            </a:r>
            <a:endParaRPr lang="en-US" altLang="ja-JP" sz="1400" dirty="0">
              <a:latin typeface="メイリオ" panose="020B0604030504040204" pitchFamily="50" charset="-128"/>
              <a:ea typeface="メイリオ" panose="020B0604030504040204" pitchFamily="50" charset="-128"/>
            </a:endParaRPr>
          </a:p>
        </p:txBody>
      </p:sp>
      <p:sp>
        <p:nvSpPr>
          <p:cNvPr id="51" name="正方形/長方形 50">
            <a:extLst>
              <a:ext uri="{FF2B5EF4-FFF2-40B4-BE49-F238E27FC236}">
                <a16:creationId xmlns:a16="http://schemas.microsoft.com/office/drawing/2014/main" id="{3CB5A1E1-62DE-47C5-B762-887554CAEBF1}"/>
              </a:ext>
            </a:extLst>
          </p:cNvPr>
          <p:cNvSpPr/>
          <p:nvPr/>
        </p:nvSpPr>
        <p:spPr>
          <a:xfrm>
            <a:off x="106790" y="4409826"/>
            <a:ext cx="1800493" cy="432220"/>
          </a:xfrm>
          <a:prstGeom prst="rect">
            <a:avLst/>
          </a:prstGeom>
          <a:solidFill>
            <a:schemeClr val="accent4">
              <a:lumMod val="50000"/>
            </a:schemeClr>
          </a:solidFill>
          <a:ln w="25400" cmpd="sng">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spAutoFit/>
          </a:bodyPr>
          <a:lstStyle/>
          <a:p>
            <a:r>
              <a:rPr lang="ja-JP" altLang="en-US" b="1" dirty="0">
                <a:solidFill>
                  <a:schemeClr val="bg1"/>
                </a:solidFill>
                <a:latin typeface="メイリオ" panose="020B0604030504040204" pitchFamily="50" charset="-128"/>
                <a:ea typeface="メイリオ" panose="020B0604030504040204" pitchFamily="50" charset="-128"/>
              </a:rPr>
              <a:t>２　助成対象者</a:t>
            </a:r>
          </a:p>
        </p:txBody>
      </p:sp>
      <p:sp>
        <p:nvSpPr>
          <p:cNvPr id="52" name="正方形/長方形 51">
            <a:extLst>
              <a:ext uri="{FF2B5EF4-FFF2-40B4-BE49-F238E27FC236}">
                <a16:creationId xmlns:a16="http://schemas.microsoft.com/office/drawing/2014/main" id="{A516E74C-C1A6-4C88-AEC0-FB46876B3DAA}"/>
              </a:ext>
            </a:extLst>
          </p:cNvPr>
          <p:cNvSpPr/>
          <p:nvPr/>
        </p:nvSpPr>
        <p:spPr>
          <a:xfrm>
            <a:off x="168410" y="4906476"/>
            <a:ext cx="9718537" cy="738664"/>
          </a:xfrm>
          <a:prstGeom prst="rect">
            <a:avLst/>
          </a:prstGeom>
        </p:spPr>
        <p:txBody>
          <a:bodyPr wrap="square">
            <a:spAutoFit/>
          </a:bodyPr>
          <a:lstStyle/>
          <a:p>
            <a:pPr algn="just"/>
            <a:r>
              <a:rPr lang="ja-JP" altLang="en-US" sz="1400" dirty="0">
                <a:latin typeface="メイリオ" panose="020B0604030504040204" pitchFamily="50" charset="-128"/>
                <a:ea typeface="メイリオ" panose="020B0604030504040204" pitchFamily="50" charset="-128"/>
              </a:rPr>
              <a:t>　助成対象者は、</a:t>
            </a:r>
            <a:r>
              <a:rPr lang="ja-JP" altLang="en-US" sz="1400" u="sng" dirty="0">
                <a:latin typeface="メイリオ" panose="020B0604030504040204" pitchFamily="50" charset="-128"/>
                <a:ea typeface="メイリオ" panose="020B0604030504040204" pitchFamily="50" charset="-128"/>
              </a:rPr>
              <a:t>担い手確保・経営強化支援対策と同じ</a:t>
            </a:r>
            <a:r>
              <a:rPr lang="ja-JP" altLang="en-US" sz="1400" dirty="0">
                <a:latin typeface="メイリオ" panose="020B0604030504040204" pitchFamily="50" charset="-128"/>
                <a:ea typeface="メイリオ" panose="020B0604030504040204" pitchFamily="50" charset="-128"/>
              </a:rPr>
              <a:t>く、地域計画のうち目標地図に位置付けられた認定</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農業者、認定就農者、集落営農組織、市町村基本構想水準到達者、市町村が認める者です。ただし、</a:t>
            </a:r>
            <a:r>
              <a:rPr lang="ja-JP" altLang="en-US" sz="1400" u="sng" dirty="0">
                <a:latin typeface="メイリオ" panose="020B0604030504040204" pitchFamily="50" charset="-128"/>
                <a:ea typeface="メイリオ" panose="020B0604030504040204" pitchFamily="50" charset="-128"/>
              </a:rPr>
              <a:t>リース</a:t>
            </a:r>
            <a:endParaRPr lang="en-US" altLang="ja-JP" sz="1400" u="sng" dirty="0">
              <a:latin typeface="メイリオ" panose="020B0604030504040204" pitchFamily="50" charset="-128"/>
              <a:ea typeface="メイリオ" panose="020B0604030504040204" pitchFamily="50" charset="-128"/>
            </a:endParaRPr>
          </a:p>
          <a:p>
            <a:pPr algn="just"/>
            <a:r>
              <a:rPr lang="ja-JP" altLang="en-US" sz="1400" u="sng" dirty="0">
                <a:latin typeface="メイリオ" panose="020B0604030504040204" pitchFamily="50" charset="-128"/>
                <a:ea typeface="メイリオ" panose="020B0604030504040204" pitchFamily="50" charset="-128"/>
              </a:rPr>
              <a:t>導入の場合</a:t>
            </a:r>
            <a:r>
              <a:rPr lang="ja-JP" altLang="en-US" sz="1400" dirty="0">
                <a:latin typeface="メイリオ" panose="020B0604030504040204" pitchFamily="50" charset="-128"/>
                <a:ea typeface="メイリオ" panose="020B0604030504040204" pitchFamily="50" charset="-128"/>
              </a:rPr>
              <a:t>はこれらの者とリース事業者が</a:t>
            </a:r>
            <a:r>
              <a:rPr lang="ja-JP" altLang="en-US" sz="1400" u="sng" dirty="0">
                <a:latin typeface="メイリオ" panose="020B0604030504040204" pitchFamily="50" charset="-128"/>
                <a:ea typeface="メイリオ" panose="020B0604030504040204" pitchFamily="50" charset="-128"/>
              </a:rPr>
              <a:t>共同申請し、リース事業者に助成金が支払われる</a:t>
            </a:r>
            <a:r>
              <a:rPr lang="ja-JP" altLang="en-US" sz="1400" dirty="0">
                <a:latin typeface="メイリオ" panose="020B0604030504040204" pitchFamily="50" charset="-128"/>
                <a:ea typeface="メイリオ" panose="020B0604030504040204" pitchFamily="50" charset="-128"/>
              </a:rPr>
              <a:t>ことになります。</a:t>
            </a:r>
            <a:endParaRPr lang="en-US" altLang="ja-JP" sz="600" dirty="0">
              <a:latin typeface="メイリオ" panose="020B0604030504040204" pitchFamily="50" charset="-128"/>
              <a:ea typeface="メイリオ" panose="020B0604030504040204" pitchFamily="50" charset="-128"/>
            </a:endParaRPr>
          </a:p>
        </p:txBody>
      </p:sp>
      <p:cxnSp>
        <p:nvCxnSpPr>
          <p:cNvPr id="35" name="直線コネクタ 34">
            <a:extLst>
              <a:ext uri="{FF2B5EF4-FFF2-40B4-BE49-F238E27FC236}">
                <a16:creationId xmlns:a16="http://schemas.microsoft.com/office/drawing/2014/main" id="{16F8A0E0-595B-40F5-9557-51A668831A75}"/>
              </a:ext>
            </a:extLst>
          </p:cNvPr>
          <p:cNvCxnSpPr>
            <a:cxnSpLocks/>
          </p:cNvCxnSpPr>
          <p:nvPr/>
        </p:nvCxnSpPr>
        <p:spPr>
          <a:xfrm>
            <a:off x="681038" y="382110"/>
            <a:ext cx="8554402" cy="0"/>
          </a:xfrm>
          <a:prstGeom prst="line">
            <a:avLst/>
          </a:prstGeom>
          <a:ln w="60325" cmpd="thickThin">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37" name="正方形/長方形 36">
            <a:extLst>
              <a:ext uri="{FF2B5EF4-FFF2-40B4-BE49-F238E27FC236}">
                <a16:creationId xmlns:a16="http://schemas.microsoft.com/office/drawing/2014/main" id="{9205BC6E-32EF-47B2-8E01-19A332D36057}"/>
              </a:ext>
            </a:extLst>
          </p:cNvPr>
          <p:cNvSpPr/>
          <p:nvPr/>
        </p:nvSpPr>
        <p:spPr>
          <a:xfrm>
            <a:off x="1114780" y="-32230"/>
            <a:ext cx="6974705" cy="400110"/>
          </a:xfrm>
          <a:prstGeom prst="rect">
            <a:avLst/>
          </a:prstGeom>
        </p:spPr>
        <p:txBody>
          <a:bodyPr wrap="square">
            <a:spAutoFit/>
          </a:bodyPr>
          <a:lstStyle/>
          <a:p>
            <a:pPr algn="ctr"/>
            <a:r>
              <a:rPr lang="en-US" altLang="ja-JP" sz="2000" b="1" dirty="0">
                <a:solidFill>
                  <a:schemeClr val="accent4">
                    <a:lumMod val="50000"/>
                  </a:schemeClr>
                </a:solidFill>
                <a:latin typeface="メイリオ" panose="020B0604030504040204" pitchFamily="50" charset="-128"/>
                <a:ea typeface="メイリオ" panose="020B0604030504040204" pitchFamily="50" charset="-128"/>
              </a:rPr>
              <a:t>Ⅰ</a:t>
            </a:r>
            <a:r>
              <a:rPr lang="ja-JP" altLang="en-US" sz="2000" b="1" dirty="0">
                <a:solidFill>
                  <a:schemeClr val="accent4">
                    <a:lumMod val="50000"/>
                  </a:schemeClr>
                </a:solidFill>
                <a:latin typeface="メイリオ" panose="020B0604030504040204" pitchFamily="50" charset="-128"/>
                <a:ea typeface="メイリオ" panose="020B0604030504040204" pitchFamily="50" charset="-128"/>
              </a:rPr>
              <a:t>－（２）　地域農業構造転換支援対策の</a:t>
            </a:r>
            <a:r>
              <a:rPr lang="zh-TW" altLang="en-US" sz="2000" b="1" dirty="0">
                <a:solidFill>
                  <a:schemeClr val="accent4">
                    <a:lumMod val="50000"/>
                  </a:schemeClr>
                </a:solidFill>
                <a:latin typeface="メイリオ" panose="020B0604030504040204" pitchFamily="50" charset="-128"/>
                <a:ea typeface="メイリオ" panose="020B0604030504040204" pitchFamily="50" charset="-128"/>
              </a:rPr>
              <a:t>事業要件等</a:t>
            </a:r>
          </a:p>
        </p:txBody>
      </p:sp>
      <p:sp>
        <p:nvSpPr>
          <p:cNvPr id="9" name="正方形/長方形 8">
            <a:extLst>
              <a:ext uri="{FF2B5EF4-FFF2-40B4-BE49-F238E27FC236}">
                <a16:creationId xmlns:a16="http://schemas.microsoft.com/office/drawing/2014/main" id="{19A9CC79-D50F-4A8D-4327-3F3B99414E89}"/>
              </a:ext>
            </a:extLst>
          </p:cNvPr>
          <p:cNvSpPr/>
          <p:nvPr/>
        </p:nvSpPr>
        <p:spPr>
          <a:xfrm>
            <a:off x="106791" y="5659372"/>
            <a:ext cx="9600158" cy="1200329"/>
          </a:xfrm>
          <a:prstGeom prst="rect">
            <a:avLst/>
          </a:prstGeom>
        </p:spPr>
        <p:txBody>
          <a:bodyPr wrap="square">
            <a:spAutoFit/>
          </a:bodyPr>
          <a:lstStyle/>
          <a:p>
            <a:pPr marL="144000" indent="-457200" algn="just"/>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　担い手確保・経営強化支援対策と同じく、過去に本事業及び類似事業（農地利用効率化等支援交付金等）を実施した者は、原則として</a:t>
            </a:r>
            <a:r>
              <a:rPr lang="ja-JP" altLang="en-US" sz="1200" u="sng" dirty="0">
                <a:latin typeface="メイリオ" panose="020B0604030504040204" pitchFamily="50" charset="-128"/>
                <a:ea typeface="メイリオ" panose="020B0604030504040204" pitchFamily="50" charset="-128"/>
              </a:rPr>
              <a:t>目標年度に成果目標の達成（必須目標以外は概ね達成）、又は目標年度の次年度以降に成果目標の概ね達成が確認</a:t>
            </a:r>
            <a:r>
              <a:rPr lang="ja-JP" altLang="en-US" sz="1200" dirty="0">
                <a:latin typeface="メイリオ" panose="020B0604030504040204" pitchFamily="50" charset="-128"/>
                <a:ea typeface="メイリオ" panose="020B0604030504040204" pitchFamily="50" charset="-128"/>
              </a:rPr>
              <a:t>されており、特段の事情なく、</a:t>
            </a:r>
            <a:r>
              <a:rPr lang="ja-JP" altLang="en-US" sz="1200" u="sng" dirty="0">
                <a:latin typeface="メイリオ" panose="020B0604030504040204" pitchFamily="50" charset="-128"/>
                <a:ea typeface="メイリオ" panose="020B0604030504040204" pitchFamily="50" charset="-128"/>
              </a:rPr>
              <a:t>現状値が過去の事業の実績を下回っていない</a:t>
            </a:r>
            <a:r>
              <a:rPr lang="ja-JP" altLang="en-US" sz="1200" dirty="0">
                <a:latin typeface="メイリオ" panose="020B0604030504040204" pitchFamily="50" charset="-128"/>
                <a:ea typeface="メイリオ" panose="020B0604030504040204" pitchFamily="50" charset="-128"/>
              </a:rPr>
              <a:t>等、過去の事業との整合が図られている場合に支援の対象となります。</a:t>
            </a:r>
            <a:endParaRPr lang="en-US" altLang="ja-JP" sz="1200" dirty="0">
              <a:latin typeface="メイリオ" panose="020B0604030504040204" pitchFamily="50" charset="-128"/>
              <a:ea typeface="メイリオ" panose="020B0604030504040204" pitchFamily="50" charset="-128"/>
            </a:endParaRPr>
          </a:p>
          <a:p>
            <a:pPr marL="144000" indent="-457200" algn="just"/>
            <a:r>
              <a:rPr lang="ja-JP" altLang="en-US" sz="1200" dirty="0">
                <a:latin typeface="メイリオ" panose="020B0604030504040204" pitchFamily="50" charset="-128"/>
                <a:ea typeface="メイリオ" panose="020B0604030504040204" pitchFamily="50" charset="-128"/>
              </a:rPr>
              <a:t>　　なお、目標年度の翌年度以降であって、</a:t>
            </a:r>
            <a:r>
              <a:rPr lang="ja-JP" altLang="en-US" sz="1200" u="sng" dirty="0">
                <a:latin typeface="メイリオ" panose="020B0604030504040204" pitchFamily="50" charset="-128"/>
                <a:ea typeface="メイリオ" panose="020B0604030504040204" pitchFamily="50" charset="-128"/>
              </a:rPr>
              <a:t>新たに実施する機械等の導入等により、過去目標項目の目標値を上回ることが確実</a:t>
            </a:r>
            <a:r>
              <a:rPr lang="ja-JP" altLang="en-US" sz="1200" dirty="0">
                <a:latin typeface="メイリオ" panose="020B0604030504040204" pitchFamily="50" charset="-128"/>
                <a:ea typeface="メイリオ" panose="020B0604030504040204" pitchFamily="50" charset="-128"/>
              </a:rPr>
              <a:t>であると認められる場合は、この限りではありません。また、</a:t>
            </a:r>
            <a:r>
              <a:rPr lang="ja-JP" altLang="en-US" sz="1200" u="sng" dirty="0">
                <a:latin typeface="メイリオ" panose="020B0604030504040204" pitchFamily="50" charset="-128"/>
                <a:ea typeface="メイリオ" panose="020B0604030504040204" pitchFamily="50" charset="-128"/>
              </a:rPr>
              <a:t>目標年度の翌年度以降であって、地域農業構造転換支援対策で新たに設定</a:t>
            </a:r>
            <a:endParaRPr lang="en-US" altLang="ja-JP" sz="1200" u="sng" dirty="0">
              <a:latin typeface="メイリオ" panose="020B0604030504040204" pitchFamily="50" charset="-128"/>
              <a:ea typeface="メイリオ" panose="020B0604030504040204" pitchFamily="50" charset="-128"/>
            </a:endParaRPr>
          </a:p>
          <a:p>
            <a:pPr marL="144000" indent="-457200" algn="just"/>
            <a:r>
              <a:rPr lang="ja-JP" altLang="en-US" sz="1200" dirty="0">
                <a:latin typeface="メイリオ" panose="020B0604030504040204" pitchFamily="50" charset="-128"/>
                <a:ea typeface="メイリオ" panose="020B0604030504040204" pitchFamily="50" charset="-128"/>
              </a:rPr>
              <a:t>　</a:t>
            </a:r>
            <a:r>
              <a:rPr lang="ja-JP" altLang="en-US" sz="1200" u="sng" dirty="0">
                <a:latin typeface="メイリオ" panose="020B0604030504040204" pitchFamily="50" charset="-128"/>
                <a:ea typeface="メイリオ" panose="020B0604030504040204" pitchFamily="50" charset="-128"/>
              </a:rPr>
              <a:t>する必須目標を達成すると認められる場合</a:t>
            </a:r>
            <a:r>
              <a:rPr lang="ja-JP" altLang="en-US" sz="1200" dirty="0">
                <a:latin typeface="メイリオ" panose="020B0604030504040204" pitchFamily="50" charset="-128"/>
                <a:ea typeface="メイリオ" panose="020B0604030504040204" pitchFamily="50" charset="-128"/>
              </a:rPr>
              <a:t>も、同様にこの限りではありません。</a:t>
            </a:r>
            <a:endParaRPr lang="en-US" altLang="ja-JP" sz="12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C8E99CEC-982B-CFEF-F63F-8E8FC683E2FB}"/>
              </a:ext>
            </a:extLst>
          </p:cNvPr>
          <p:cNvSpPr txBox="1"/>
          <p:nvPr/>
        </p:nvSpPr>
        <p:spPr>
          <a:xfrm>
            <a:off x="469830" y="1533916"/>
            <a:ext cx="9343504" cy="2734970"/>
          </a:xfrm>
          <a:prstGeom prst="rect">
            <a:avLst/>
          </a:prstGeom>
          <a:noFill/>
          <a:ln>
            <a:solidFill>
              <a:schemeClr val="tx1"/>
            </a:solidFill>
            <a:prstDash val="dash"/>
          </a:ln>
        </p:spPr>
        <p:txBody>
          <a:bodyPr wrap="square" lIns="144000" tIns="72000" bIns="0">
            <a:spAutoFit/>
          </a:bodyPr>
          <a:lstStyle/>
          <a:p>
            <a:r>
              <a:rPr lang="en-US" altLang="ja-JP" sz="1100" b="1" dirty="0">
                <a:solidFill>
                  <a:schemeClr val="tx1"/>
                </a:solidFill>
                <a:latin typeface="メイリオ" panose="020B0604030504040204" pitchFamily="50" charset="-128"/>
                <a:ea typeface="メイリオ" panose="020B0604030504040204" pitchFamily="50" charset="-128"/>
              </a:rPr>
              <a:t>【</a:t>
            </a:r>
            <a:r>
              <a:rPr lang="ja-JP" altLang="en-US" sz="1100" b="1" dirty="0">
                <a:solidFill>
                  <a:schemeClr val="tx1"/>
                </a:solidFill>
                <a:latin typeface="メイリオ" panose="020B0604030504040204" pitchFamily="50" charset="-128"/>
                <a:ea typeface="メイリオ" panose="020B0604030504040204" pitchFamily="50" charset="-128"/>
              </a:rPr>
              <a:t>将来像が明確化された地域計画の基準</a:t>
            </a:r>
            <a:r>
              <a:rPr lang="en-US" altLang="ja-JP" sz="1100" b="1" dirty="0">
                <a:solidFill>
                  <a:schemeClr val="tx1"/>
                </a:solidFill>
                <a:latin typeface="メイリオ" panose="020B0604030504040204" pitchFamily="50" charset="-128"/>
                <a:ea typeface="メイリオ" panose="020B0604030504040204" pitchFamily="50" charset="-128"/>
              </a:rPr>
              <a:t>】</a:t>
            </a:r>
            <a:endParaRPr lang="ja-JP" altLang="en-US" sz="1100" b="1" dirty="0">
              <a:solidFill>
                <a:schemeClr val="tx1"/>
              </a:solidFill>
              <a:latin typeface="メイリオ" panose="020B0604030504040204" pitchFamily="50" charset="-128"/>
              <a:ea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endParaRPr>
          </a:p>
          <a:p>
            <a:pPr marL="288000" indent="-288000"/>
            <a:r>
              <a:rPr lang="ja-JP" altLang="en-US" sz="1100" dirty="0">
                <a:latin typeface="メイリオ" panose="020B0604030504040204" pitchFamily="50" charset="-128"/>
                <a:ea typeface="メイリオ" panose="020B0604030504040204" pitchFamily="50" charset="-128"/>
              </a:rPr>
              <a:t>（１）地域計画における担い手（認定農業者、認定就農者、集落営農組織、市町村基本構想水準到達者）への将来の目標集積率が現状以上であって、以下の（ア）又は（イ）を満たすこと。</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（ア）目標集積率が８割以上</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（イ）中間又は山間農業地域の場合は以下のａ～ｃのいずれかを満たす（都府県に限る。）</a:t>
            </a:r>
          </a:p>
          <a:p>
            <a:r>
              <a:rPr lang="ja-JP" altLang="en-US" sz="1100" dirty="0">
                <a:latin typeface="メイリオ" panose="020B0604030504040204" pitchFamily="50" charset="-128"/>
                <a:ea typeface="メイリオ" panose="020B0604030504040204" pitchFamily="50" charset="-128"/>
              </a:rPr>
              <a:t>　　　ａ　現状の集積率が５割未満の場合は、目標集積率が６割以上</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ｂ　　　　</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５割以上６割未満の場合は、目標集積率が現状より</a:t>
            </a:r>
            <a:r>
              <a:rPr lang="en-US" altLang="ja-JP" sz="1100" dirty="0">
                <a:latin typeface="メイリオ" panose="020B0604030504040204" pitchFamily="50" charset="-128"/>
                <a:ea typeface="メイリオ" panose="020B0604030504040204" pitchFamily="50" charset="-128"/>
              </a:rPr>
              <a:t>10</a:t>
            </a:r>
            <a:r>
              <a:rPr lang="ja-JP" altLang="en-US" sz="1100" dirty="0">
                <a:latin typeface="メイリオ" panose="020B0604030504040204" pitchFamily="50" charset="-128"/>
                <a:ea typeface="メイリオ" panose="020B0604030504040204" pitchFamily="50" charset="-128"/>
              </a:rPr>
              <a:t>ポイント以上増加</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ｃ　　　　</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６割以上の場合は、目標集積率が６割以上</a:t>
            </a:r>
            <a:endParaRPr lang="en-US" altLang="ja-JP" sz="1100" dirty="0">
              <a:latin typeface="メイリオ" panose="020B0604030504040204" pitchFamily="50" charset="-128"/>
              <a:ea typeface="メイリオ" panose="020B0604030504040204" pitchFamily="50" charset="-128"/>
            </a:endParaRPr>
          </a:p>
          <a:p>
            <a:endParaRPr lang="en-US" altLang="ja-JP" sz="400" dirty="0">
              <a:highlight>
                <a:srgbClr val="FFFF00"/>
              </a:highlight>
              <a:latin typeface="メイリオ" panose="020B0604030504040204" pitchFamily="50" charset="-128"/>
              <a:ea typeface="メイリオ" panose="020B0604030504040204" pitchFamily="50" charset="-128"/>
            </a:endParaRPr>
          </a:p>
          <a:p>
            <a:pPr marL="288000" indent="-288000"/>
            <a:r>
              <a:rPr lang="ja-JP" altLang="en-US" sz="1100" dirty="0">
                <a:latin typeface="メイリオ" panose="020B0604030504040204" pitchFamily="50" charset="-128"/>
                <a:ea typeface="メイリオ" panose="020B0604030504040204" pitchFamily="50" charset="-128"/>
              </a:rPr>
              <a:t>（２）地域計画における区域内の農用地等面積から地域内の農業を担う者一覧に掲げる者の</a:t>
            </a:r>
            <a:r>
              <a:rPr lang="en-US" altLang="ja-JP" sz="1100" dirty="0">
                <a:latin typeface="メイリオ" panose="020B0604030504040204" pitchFamily="50" charset="-128"/>
                <a:ea typeface="メイリオ" panose="020B0604030504040204" pitchFamily="50" charset="-128"/>
              </a:rPr>
              <a:t>10</a:t>
            </a:r>
            <a:r>
              <a:rPr lang="ja-JP" altLang="en-US" sz="1100" dirty="0">
                <a:latin typeface="メイリオ" panose="020B0604030504040204" pitchFamily="50" charset="-128"/>
                <a:ea typeface="メイリオ" panose="020B0604030504040204" pitchFamily="50" charset="-128"/>
              </a:rPr>
              <a:t>年後における経営面積及び作業受託面積の合計を控除した面積の割合が、以下の（ア）又は（イ）を満たすこと。</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（ア）都市的地域又は平地農業地域の場合は１割未満</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（イ）中間又は山間農業地域の場合は２割未満</a:t>
            </a:r>
            <a:endParaRPr lang="en-US" altLang="ja-JP" sz="1100" dirty="0">
              <a:latin typeface="メイリオ" panose="020B0604030504040204" pitchFamily="50" charset="-128"/>
              <a:ea typeface="メイリオ" panose="020B0604030504040204" pitchFamily="50" charset="-128"/>
            </a:endParaRPr>
          </a:p>
          <a:p>
            <a:pPr marL="126000" indent="-126000"/>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農業地域類型は、統計情報の農業地域類型一覧表（令和５年３月２日改訂）の</a:t>
            </a:r>
            <a:r>
              <a:rPr lang="ja-JP" altLang="en-US" sz="1100" u="sng" dirty="0">
                <a:latin typeface="メイリオ" panose="020B0604030504040204" pitchFamily="50" charset="-128"/>
                <a:ea typeface="メイリオ" panose="020B0604030504040204" pitchFamily="50" charset="-128"/>
              </a:rPr>
              <a:t>市町村単位</a:t>
            </a:r>
            <a:r>
              <a:rPr lang="ja-JP" altLang="en-US" sz="1100" dirty="0">
                <a:latin typeface="メイリオ" panose="020B0604030504040204" pitchFamily="50" charset="-128"/>
                <a:ea typeface="メイリオ" panose="020B0604030504040204" pitchFamily="50" charset="-128"/>
              </a:rPr>
              <a:t>としてください。ただし、市町村基本構想を鑑みて地域の実情に即していないと市町村が判断する場合は、農業地域類型における</a:t>
            </a:r>
            <a:r>
              <a:rPr lang="ja-JP" altLang="en-US" sz="1100" u="sng" dirty="0">
                <a:latin typeface="メイリオ" panose="020B0604030504040204" pitchFamily="50" charset="-128"/>
                <a:ea typeface="メイリオ" panose="020B0604030504040204" pitchFamily="50" charset="-128"/>
              </a:rPr>
              <a:t>旧市町村を単位</a:t>
            </a:r>
            <a:r>
              <a:rPr lang="ja-JP" altLang="en-US" sz="1100" dirty="0">
                <a:latin typeface="メイリオ" panose="020B0604030504040204" pitchFamily="50" charset="-128"/>
                <a:ea typeface="メイリオ" panose="020B0604030504040204" pitchFamily="50" charset="-128"/>
              </a:rPr>
              <a:t>とすることができます。その際に、複数類型が存在する場合は、当該地域計画の区域における主たる（面積が一番大きい）地域類型としてください。</a:t>
            </a:r>
          </a:p>
        </p:txBody>
      </p:sp>
      <p:sp>
        <p:nvSpPr>
          <p:cNvPr id="23" name="四角形: 角を丸くする 22">
            <a:extLst>
              <a:ext uri="{FF2B5EF4-FFF2-40B4-BE49-F238E27FC236}">
                <a16:creationId xmlns:a16="http://schemas.microsoft.com/office/drawing/2014/main" id="{30B1D14B-1DEF-4033-B524-AA780FE90D25}"/>
              </a:ext>
            </a:extLst>
          </p:cNvPr>
          <p:cNvSpPr/>
          <p:nvPr/>
        </p:nvSpPr>
        <p:spPr>
          <a:xfrm>
            <a:off x="9526948" y="6478948"/>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５</a:t>
            </a:r>
            <a:endParaRPr kumimoji="1" lang="en-US" altLang="ja-JP" sz="1400" dirty="0">
              <a:solidFill>
                <a:schemeClr val="tx1"/>
              </a:solidFill>
              <a:latin typeface="メイリオ" panose="020B0604030504040204" pitchFamily="50" charset="-128"/>
              <a:ea typeface="メイリオ" panose="020B0604030504040204" pitchFamily="50" charset="-128"/>
            </a:endParaRPr>
          </a:p>
        </p:txBody>
      </p:sp>
      <p:pic>
        <p:nvPicPr>
          <p:cNvPr id="2" name="Picture 9" descr="クリップボードに書き込む人のイラスト（男性会社員）">
            <a:extLst>
              <a:ext uri="{FF2B5EF4-FFF2-40B4-BE49-F238E27FC236}">
                <a16:creationId xmlns:a16="http://schemas.microsoft.com/office/drawing/2014/main" id="{5B328228-BAA9-9348-7AD6-89172F5798F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13453" y="4544823"/>
            <a:ext cx="694176" cy="1051782"/>
          </a:xfrm>
          <a:prstGeom prst="rect">
            <a:avLst/>
          </a:prstGeom>
          <a:noFill/>
          <a:extLst>
            <a:ext uri="{909E8E84-426E-40DD-AFC4-6F175D3DCCD1}">
              <a14:hiddenFill xmlns:a14="http://schemas.microsoft.com/office/drawing/2010/main">
                <a:solidFill>
                  <a:srgbClr val="FFFFFF"/>
                </a:solidFill>
              </a14:hiddenFill>
            </a:ext>
          </a:extLst>
        </p:spPr>
      </p:pic>
      <p:sp>
        <p:nvSpPr>
          <p:cNvPr id="4" name="吹き出し: 角を丸めた四角形 3">
            <a:extLst>
              <a:ext uri="{FF2B5EF4-FFF2-40B4-BE49-F238E27FC236}">
                <a16:creationId xmlns:a16="http://schemas.microsoft.com/office/drawing/2014/main" id="{B1754280-D331-F161-DD17-8E8C8A73357D}"/>
              </a:ext>
            </a:extLst>
          </p:cNvPr>
          <p:cNvSpPr/>
          <p:nvPr/>
        </p:nvSpPr>
        <p:spPr>
          <a:xfrm>
            <a:off x="6083085" y="4359606"/>
            <a:ext cx="2864943" cy="525891"/>
          </a:xfrm>
          <a:prstGeom prst="wedgeRoundRectCallout">
            <a:avLst>
              <a:gd name="adj1" fmla="val 54801"/>
              <a:gd name="adj2" fmla="val 32272"/>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72000" rIns="36000" bIns="36000" rtlCol="0" anchor="t" anchorCtr="1">
            <a:noAutofit/>
          </a:bodyPr>
          <a:lstStyle/>
          <a:p>
            <a:r>
              <a:rPr lang="ja-JP" altLang="en-US" sz="1200" dirty="0">
                <a:solidFill>
                  <a:schemeClr val="tx1"/>
                </a:solidFill>
                <a:latin typeface="メイリオ" panose="020B0604030504040204" pitchFamily="50" charset="-128"/>
                <a:ea typeface="メイリオ" panose="020B0604030504040204" pitchFamily="50" charset="-128"/>
              </a:rPr>
              <a:t>　リース導入は、共同申請者である</a:t>
            </a:r>
            <a:r>
              <a:rPr lang="ja-JP" altLang="en-US" sz="1200" dirty="0">
                <a:solidFill>
                  <a:srgbClr val="FF0000"/>
                </a:solidFill>
                <a:latin typeface="メイリオ" panose="020B0604030504040204" pitchFamily="50" charset="-128"/>
                <a:ea typeface="メイリオ" panose="020B0604030504040204" pitchFamily="50" charset="-128"/>
              </a:rPr>
              <a:t>リース事業者に助成金が支払われます</a:t>
            </a:r>
            <a:r>
              <a:rPr lang="ja-JP" altLang="en-US" sz="1200" dirty="0">
                <a:solidFill>
                  <a:schemeClr val="tx1"/>
                </a:solidFill>
                <a:latin typeface="メイリオ" panose="020B0604030504040204" pitchFamily="50" charset="-128"/>
                <a:ea typeface="メイリオ" panose="020B0604030504040204" pitchFamily="50" charset="-128"/>
              </a:rPr>
              <a:t>。</a:t>
            </a:r>
            <a:endParaRPr lang="ja-JP" altLang="en-US" sz="1200" dirty="0">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18F9CD83-5838-C19C-0CD4-13B572AC715A}"/>
              </a:ext>
            </a:extLst>
          </p:cNvPr>
          <p:cNvSpPr/>
          <p:nvPr/>
        </p:nvSpPr>
        <p:spPr>
          <a:xfrm>
            <a:off x="235118" y="1247423"/>
            <a:ext cx="9343504" cy="261610"/>
          </a:xfrm>
          <a:prstGeom prst="rect">
            <a:avLst/>
          </a:prstGeom>
        </p:spPr>
        <p:txBody>
          <a:bodyPr wrap="square">
            <a:spAutoFit/>
          </a:bodyPr>
          <a:lstStyle/>
          <a:p>
            <a:pPr marL="144000" indent="-457200" algn="just"/>
            <a:r>
              <a:rPr lang="ja-JP" altLang="en-US" sz="1100" dirty="0">
                <a:latin typeface="メイリオ" panose="020B0604030504040204" pitchFamily="50" charset="-128"/>
                <a:ea typeface="メイリオ" panose="020B0604030504040204" pitchFamily="50" charset="-128"/>
              </a:rPr>
              <a:t>（地域計画を策定していない地域にあっては、</a:t>
            </a:r>
            <a:r>
              <a:rPr lang="ja-JP" altLang="en-US" sz="1100" u="sng" dirty="0">
                <a:latin typeface="メイリオ" panose="020B0604030504040204" pitchFamily="50" charset="-128"/>
                <a:ea typeface="メイリオ" panose="020B0604030504040204" pitchFamily="50" charset="-128"/>
              </a:rPr>
              <a:t>令和６年度中（担い手支援計画の承認年度）に策定が確実</a:t>
            </a:r>
            <a:r>
              <a:rPr lang="ja-JP" altLang="en-US" sz="1100" dirty="0">
                <a:latin typeface="メイリオ" panose="020B0604030504040204" pitchFamily="50" charset="-128"/>
                <a:ea typeface="メイリオ" panose="020B0604030504040204" pitchFamily="50" charset="-128"/>
              </a:rPr>
              <a:t>であると認められる必要があります。）</a:t>
            </a:r>
            <a:endParaRPr lang="en-US" altLang="ja-JP" sz="1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98327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22F4AEC6-B163-435B-82E1-85A9126286E9}"/>
              </a:ext>
            </a:extLst>
          </p:cNvPr>
          <p:cNvSpPr/>
          <p:nvPr/>
        </p:nvSpPr>
        <p:spPr>
          <a:xfrm>
            <a:off x="208106" y="1671830"/>
            <a:ext cx="9678181" cy="2800767"/>
          </a:xfrm>
          <a:prstGeom prst="rect">
            <a:avLst/>
          </a:prstGeom>
        </p:spPr>
        <p:txBody>
          <a:bodyPr wrap="square">
            <a:spAutoFit/>
          </a:bodyPr>
          <a:lstStyle/>
          <a:p>
            <a:pPr marL="252000" indent="-252000" algn="just"/>
            <a:r>
              <a:rPr lang="en-US" altLang="ja-JP" sz="1400" dirty="0">
                <a:latin typeface="メイリオ" panose="020B0604030504040204" pitchFamily="50" charset="-128"/>
                <a:ea typeface="メイリオ" panose="020B0604030504040204" pitchFamily="50" charset="-128"/>
              </a:rPr>
              <a:t>(2)</a:t>
            </a:r>
            <a:r>
              <a:rPr lang="ja-JP" altLang="en-US" sz="1400" dirty="0">
                <a:latin typeface="メイリオ" panose="020B0604030504040204" pitchFamily="50" charset="-128"/>
                <a:ea typeface="メイリオ" panose="020B0604030504040204" pitchFamily="50" charset="-128"/>
              </a:rPr>
              <a:t>　助成の対象となる取組は次のもので、担い手確保・経営強化支援対策とは違い、</a:t>
            </a:r>
            <a:r>
              <a:rPr lang="ja-JP" altLang="en-US" sz="1400" u="sng" dirty="0">
                <a:latin typeface="メイリオ" panose="020B0604030504040204" pitchFamily="50" charset="-128"/>
                <a:ea typeface="メイリオ" panose="020B0604030504040204" pitchFamily="50" charset="-128"/>
              </a:rPr>
              <a:t>農産物の販売に必要な機械等は対象となりません</a:t>
            </a:r>
            <a:r>
              <a:rPr lang="ja-JP" altLang="en-US" sz="1400" dirty="0">
                <a:latin typeface="メイリオ" panose="020B0604030504040204" pitchFamily="50" charset="-128"/>
                <a:ea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endParaRPr>
          </a:p>
          <a:p>
            <a:pPr marL="252000" indent="-252000" algn="just"/>
            <a:endParaRPr lang="en-US" altLang="ja-JP" sz="700" dirty="0">
              <a:solidFill>
                <a:srgbClr val="000000"/>
              </a:solidFill>
              <a:latin typeface="メイリオ" panose="020B0604030504040204" pitchFamily="50" charset="-128"/>
              <a:ea typeface="メイリオ" panose="020B0604030504040204" pitchFamily="50" charset="-128"/>
            </a:endParaRPr>
          </a:p>
          <a:p>
            <a:pPr algn="just"/>
            <a:r>
              <a:rPr lang="ja-JP" altLang="en-US" sz="1400" dirty="0">
                <a:solidFill>
                  <a:srgbClr val="000000"/>
                </a:solidFill>
                <a:latin typeface="メイリオ" panose="020B0604030504040204" pitchFamily="50" charset="-128"/>
                <a:ea typeface="メイリオ" panose="020B0604030504040204" pitchFamily="50" charset="-128"/>
              </a:rPr>
              <a:t>　 ①　農産物</a:t>
            </a:r>
            <a:r>
              <a:rPr lang="ja-JP" altLang="en-US" sz="1400" dirty="0">
                <a:latin typeface="メイリオ" panose="020B0604030504040204" pitchFamily="50" charset="-128"/>
                <a:ea typeface="メイリオ" panose="020B0604030504040204" pitchFamily="50" charset="-128"/>
              </a:rPr>
              <a:t>の生産、加工、流通その他農業経営の開始若しくは改善に必要な機械等の改良又は取得</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②　農地等の改良又は造成</a:t>
            </a:r>
            <a:endParaRPr lang="en-US" altLang="ja-JP" sz="1400" dirty="0">
              <a:latin typeface="メイリオ" panose="020B0604030504040204" pitchFamily="50" charset="-128"/>
              <a:ea typeface="メイリオ" panose="020B0604030504040204" pitchFamily="50" charset="-128"/>
            </a:endParaRPr>
          </a:p>
          <a:p>
            <a:pPr algn="just"/>
            <a:endParaRPr lang="ja-JP" altLang="en-US" sz="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③　リースによる</a:t>
            </a:r>
            <a:r>
              <a:rPr lang="ja-JP" altLang="en-US" sz="1400" dirty="0">
                <a:solidFill>
                  <a:srgbClr val="000000"/>
                </a:solidFill>
                <a:latin typeface="メイリオ" panose="020B0604030504040204" pitchFamily="50" charset="-128"/>
                <a:ea typeface="メイリオ" panose="020B0604030504040204" pitchFamily="50" charset="-128"/>
              </a:rPr>
              <a:t>農産物</a:t>
            </a:r>
            <a:r>
              <a:rPr lang="ja-JP" altLang="en-US" sz="1400" dirty="0">
                <a:latin typeface="メイリオ" panose="020B0604030504040204" pitchFamily="50" charset="-128"/>
                <a:ea typeface="メイリオ" panose="020B0604030504040204" pitchFamily="50" charset="-128"/>
              </a:rPr>
              <a:t>の生産、加工、流通その他農業経営の開始若しくは改善に必要な農業用機械の導入</a:t>
            </a:r>
            <a:endParaRPr lang="en-US" altLang="ja-JP" sz="1400" dirty="0">
              <a:latin typeface="メイリオ" panose="020B0604030504040204" pitchFamily="50" charset="-128"/>
              <a:ea typeface="メイリオ" panose="020B0604030504040204" pitchFamily="50" charset="-128"/>
            </a:endParaRPr>
          </a:p>
          <a:p>
            <a:pPr algn="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「リース導入」</a:t>
            </a:r>
            <a:endParaRPr lang="en-US" altLang="ja-JP" sz="1400" dirty="0">
              <a:latin typeface="メイリオ" panose="020B0604030504040204" pitchFamily="50" charset="-128"/>
              <a:ea typeface="メイリオ" panose="020B0604030504040204" pitchFamily="50" charset="-128"/>
            </a:endParaRPr>
          </a:p>
          <a:p>
            <a:pPr algn="just"/>
            <a:endParaRPr lang="en-US" altLang="ja-JP" sz="700" dirty="0">
              <a:latin typeface="メイリオ" panose="020B0604030504040204" pitchFamily="50" charset="-128"/>
              <a:ea typeface="メイリオ" panose="020B0604030504040204" pitchFamily="50" charset="-128"/>
            </a:endParaRPr>
          </a:p>
          <a:p>
            <a:pPr marL="216000" indent="-144000" algn="just"/>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担い手確保・経営強化支援対策、地域農業構造転換支援対策の購入支援、地域農業構造転換支援対策のリース導入支援は、いずれか１つしか事業実施できませんが、要望調査においては、本対策の購入支援と担い手確保・経営強化支援対策を併せて要望することが可能です。（再掲）</a:t>
            </a:r>
            <a:endParaRPr lang="en-US" altLang="ja-JP" sz="1400" dirty="0">
              <a:latin typeface="メイリオ" panose="020B0604030504040204" pitchFamily="50" charset="-128"/>
              <a:ea typeface="メイリオ" panose="020B0604030504040204" pitchFamily="50" charset="-128"/>
            </a:endParaRPr>
          </a:p>
          <a:p>
            <a:pPr marL="216000" indent="-144000" algn="just"/>
            <a:endParaRPr lang="en-US" altLang="ja-JP" sz="400" dirty="0">
              <a:latin typeface="メイリオ" panose="020B0604030504040204" pitchFamily="50" charset="-128"/>
              <a:ea typeface="メイリオ" panose="020B0604030504040204" pitchFamily="50" charset="-128"/>
            </a:endParaRPr>
          </a:p>
          <a:p>
            <a:pPr marL="216000" indent="-144000" algn="just"/>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導入する機械等の基準は、担い手確保・経営強化支援対策と同じです</a:t>
            </a:r>
            <a:r>
              <a:rPr lang="ja-JP" altLang="en-US" sz="1400" dirty="0">
                <a:solidFill>
                  <a:srgbClr val="000000"/>
                </a:solidFill>
                <a:latin typeface="メイリオ" panose="020B0604030504040204" pitchFamily="50" charset="-128"/>
                <a:ea typeface="メイリオ" panose="020B0604030504040204" pitchFamily="50" charset="-128"/>
              </a:rPr>
              <a:t>が、中古農業用機械をリース導入する場合は、リース期間以上使用できるものとしてください。</a:t>
            </a:r>
            <a:endParaRPr lang="en-US" altLang="ja-JP" sz="1400" dirty="0">
              <a:latin typeface="メイリオ" panose="020B0604030504040204" pitchFamily="50" charset="-128"/>
              <a:ea typeface="メイリオ" panose="020B0604030504040204" pitchFamily="50" charset="-128"/>
            </a:endParaRPr>
          </a:p>
        </p:txBody>
      </p:sp>
      <p:sp>
        <p:nvSpPr>
          <p:cNvPr id="33" name="正方形/長方形 32">
            <a:extLst>
              <a:ext uri="{FF2B5EF4-FFF2-40B4-BE49-F238E27FC236}">
                <a16:creationId xmlns:a16="http://schemas.microsoft.com/office/drawing/2014/main" id="{F544454B-DD5F-42DB-8A67-642442D80B02}"/>
              </a:ext>
            </a:extLst>
          </p:cNvPr>
          <p:cNvSpPr/>
          <p:nvPr/>
        </p:nvSpPr>
        <p:spPr>
          <a:xfrm>
            <a:off x="66984" y="134287"/>
            <a:ext cx="2954655" cy="432220"/>
          </a:xfrm>
          <a:prstGeom prst="rect">
            <a:avLst/>
          </a:prstGeom>
          <a:solidFill>
            <a:schemeClr val="accent4">
              <a:lumMod val="50000"/>
            </a:schemeClr>
          </a:solidFill>
          <a:ln w="25400" cmpd="sng">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sp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ja-JP" altLang="en-US" b="1" dirty="0">
                <a:solidFill>
                  <a:schemeClr val="bg1"/>
                </a:solidFill>
                <a:latin typeface="メイリオ" panose="020B0604030504040204" pitchFamily="50" charset="-128"/>
                <a:ea typeface="メイリオ" panose="020B0604030504040204" pitchFamily="50" charset="-128"/>
              </a:rPr>
              <a:t>３　対象となる事業内容等</a:t>
            </a:r>
          </a:p>
        </p:txBody>
      </p:sp>
      <p:sp>
        <p:nvSpPr>
          <p:cNvPr id="34" name="正方形/長方形 33">
            <a:extLst>
              <a:ext uri="{FF2B5EF4-FFF2-40B4-BE49-F238E27FC236}">
                <a16:creationId xmlns:a16="http://schemas.microsoft.com/office/drawing/2014/main" id="{2635EF06-0C81-40D4-ACBC-E3812DBBF534}"/>
              </a:ext>
            </a:extLst>
          </p:cNvPr>
          <p:cNvSpPr/>
          <p:nvPr/>
        </p:nvSpPr>
        <p:spPr>
          <a:xfrm>
            <a:off x="208106" y="795283"/>
            <a:ext cx="9687895" cy="73866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88000" indent="-288000"/>
            <a:r>
              <a:rPr lang="en-US" altLang="ja-JP" sz="1400" dirty="0">
                <a:latin typeface="メイリオ" panose="020B0604030504040204" pitchFamily="50" charset="-128"/>
                <a:ea typeface="メイリオ" panose="020B0604030504040204" pitchFamily="50" charset="-128"/>
              </a:rPr>
              <a:t>(1)</a:t>
            </a:r>
            <a:r>
              <a:rPr lang="ja-JP" altLang="en-US" sz="1400" dirty="0">
                <a:latin typeface="メイリオ" panose="020B0604030504040204" pitchFamily="50" charset="-128"/>
                <a:ea typeface="メイリオ" panose="020B0604030504040204" pitchFamily="50" charset="-128"/>
              </a:rPr>
              <a:t>　助成の対象となる事業内容は、地域計画の早期実現を後押しするため、地域農業の維持・発展に必要となる担い手の</a:t>
            </a:r>
            <a:r>
              <a:rPr lang="ja-JP" altLang="en-US" sz="1400" u="sng" dirty="0">
                <a:latin typeface="メイリオ" panose="020B0604030504040204" pitchFamily="50" charset="-128"/>
                <a:ea typeface="メイリオ" panose="020B0604030504040204" pitchFamily="50" charset="-128"/>
              </a:rPr>
              <a:t>農地引受力の向上を図る取組</a:t>
            </a:r>
            <a:r>
              <a:rPr lang="ja-JP" altLang="en-US" sz="1400" dirty="0">
                <a:latin typeface="メイリオ" panose="020B0604030504040204" pitchFamily="50" charset="-128"/>
                <a:ea typeface="メイリオ" panose="020B0604030504040204" pitchFamily="50" charset="-128"/>
              </a:rPr>
              <a:t>となります。</a:t>
            </a:r>
            <a:endParaRPr lang="en-US" altLang="ja-JP" sz="1400" dirty="0">
              <a:latin typeface="メイリオ" panose="020B0604030504040204" pitchFamily="50" charset="-128"/>
              <a:ea typeface="メイリオ" panose="020B0604030504040204" pitchFamily="50" charset="-128"/>
            </a:endParaRPr>
          </a:p>
          <a:p>
            <a:pPr marL="288000" indent="144000"/>
            <a:r>
              <a:rPr lang="ja-JP" altLang="en-US" sz="1400" dirty="0">
                <a:latin typeface="メイリオ" panose="020B0604030504040204" pitchFamily="50" charset="-128"/>
                <a:ea typeface="メイリオ" panose="020B0604030504040204" pitchFamily="50" charset="-128"/>
              </a:rPr>
              <a:t>また、当該取組に</a:t>
            </a:r>
            <a:r>
              <a:rPr lang="ja-JP" altLang="en-US" sz="1400" u="sng" dirty="0">
                <a:latin typeface="メイリオ" panose="020B0604030504040204" pitchFamily="50" charset="-128"/>
                <a:ea typeface="メイリオ" panose="020B0604030504040204" pitchFamily="50" charset="-128"/>
              </a:rPr>
              <a:t>融資の活用は要件となっていません</a:t>
            </a:r>
            <a:r>
              <a:rPr lang="ja-JP" altLang="en-US" sz="1400" dirty="0">
                <a:latin typeface="メイリオ" panose="020B0604030504040204" pitchFamily="50" charset="-128"/>
                <a:ea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endParaRPr>
          </a:p>
        </p:txBody>
      </p:sp>
      <p:sp>
        <p:nvSpPr>
          <p:cNvPr id="24" name="四角形: 角を丸くする 23">
            <a:extLst>
              <a:ext uri="{FF2B5EF4-FFF2-40B4-BE49-F238E27FC236}">
                <a16:creationId xmlns:a16="http://schemas.microsoft.com/office/drawing/2014/main" id="{0EB80D48-8A6C-41C5-8908-04AE53A92711}"/>
              </a:ext>
            </a:extLst>
          </p:cNvPr>
          <p:cNvSpPr/>
          <p:nvPr/>
        </p:nvSpPr>
        <p:spPr>
          <a:xfrm>
            <a:off x="9526760" y="6478554"/>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６</a:t>
            </a:r>
          </a:p>
        </p:txBody>
      </p:sp>
      <p:sp>
        <p:nvSpPr>
          <p:cNvPr id="17" name="右中かっこ 16">
            <a:extLst>
              <a:ext uri="{FF2B5EF4-FFF2-40B4-BE49-F238E27FC236}">
                <a16:creationId xmlns:a16="http://schemas.microsoft.com/office/drawing/2014/main" id="{7A27CDBF-C376-97B7-6A28-B6773E52F804}"/>
              </a:ext>
            </a:extLst>
          </p:cNvPr>
          <p:cNvSpPr/>
          <p:nvPr/>
        </p:nvSpPr>
        <p:spPr>
          <a:xfrm>
            <a:off x="8661703" y="2263883"/>
            <a:ext cx="93195" cy="364493"/>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D43D6B5E-E7BB-39B8-28BD-5FA3222E1C89}"/>
              </a:ext>
            </a:extLst>
          </p:cNvPr>
          <p:cNvSpPr/>
          <p:nvPr/>
        </p:nvSpPr>
        <p:spPr>
          <a:xfrm>
            <a:off x="8774971" y="2308694"/>
            <a:ext cx="1076606" cy="307777"/>
          </a:xfrm>
          <a:prstGeom prst="rect">
            <a:avLst/>
          </a:prstGeom>
          <a:noFill/>
        </p:spPr>
        <p:txBody>
          <a:bodyPr wrap="square">
            <a:spAutoFit/>
          </a:bodyPr>
          <a:lstStyle/>
          <a:p>
            <a:pPr marL="144000" indent="-457200" algn="just"/>
            <a:r>
              <a:rPr lang="en-US" altLang="ja-JP" sz="1400" dirty="0">
                <a:solidFill>
                  <a:srgbClr val="000000"/>
                </a:solidFill>
                <a:latin typeface="メイリオ" panose="020B0604030504040204" pitchFamily="50" charset="-128"/>
                <a:ea typeface="メイリオ" panose="020B0604030504040204" pitchFamily="50" charset="-128"/>
              </a:rPr>
              <a:t>…</a:t>
            </a:r>
            <a:r>
              <a:rPr lang="ja-JP" altLang="en-US" sz="1400" dirty="0">
                <a:solidFill>
                  <a:srgbClr val="000000"/>
                </a:solidFill>
                <a:latin typeface="メイリオ" panose="020B0604030504040204" pitchFamily="50" charset="-128"/>
                <a:ea typeface="メイリオ" panose="020B0604030504040204" pitchFamily="50" charset="-128"/>
              </a:rPr>
              <a:t>「購入」</a:t>
            </a:r>
            <a:endParaRPr lang="ja-JP" altLang="en-US" sz="1200" dirty="0">
              <a:latin typeface="メイリオ" panose="020B0604030504040204" pitchFamily="50" charset="-128"/>
              <a:ea typeface="メイリオ" panose="020B0604030504040204" pitchFamily="50" charset="-128"/>
            </a:endParaRPr>
          </a:p>
        </p:txBody>
      </p:sp>
      <p:pic>
        <p:nvPicPr>
          <p:cNvPr id="3" name="Picture 9" descr="クリップボードに書き込む人のイラスト（男性会社員）">
            <a:extLst>
              <a:ext uri="{FF2B5EF4-FFF2-40B4-BE49-F238E27FC236}">
                <a16:creationId xmlns:a16="http://schemas.microsoft.com/office/drawing/2014/main" id="{E7F4BE78-8947-71F9-9C1C-F6A481FEE34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97446" y="5769327"/>
            <a:ext cx="694176" cy="1051782"/>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a:extLst>
              <a:ext uri="{FF2B5EF4-FFF2-40B4-BE49-F238E27FC236}">
                <a16:creationId xmlns:a16="http://schemas.microsoft.com/office/drawing/2014/main" id="{D39C20FE-BEE5-D799-2136-AA8914610DF9}"/>
              </a:ext>
            </a:extLst>
          </p:cNvPr>
          <p:cNvSpPr/>
          <p:nvPr/>
        </p:nvSpPr>
        <p:spPr>
          <a:xfrm>
            <a:off x="208106" y="4523177"/>
            <a:ext cx="9706283" cy="1053347"/>
          </a:xfrm>
          <a:prstGeom prst="rect">
            <a:avLst/>
          </a:prstGeom>
          <a:noFill/>
          <a:ln>
            <a:noFill/>
          </a:ln>
        </p:spPr>
        <p:txBody>
          <a:bodyPr wrap="square" tIns="144000">
            <a:spAutoFit/>
          </a:bodyPr>
          <a:lstStyle/>
          <a:p>
            <a:pPr marL="144000" indent="-457200" algn="just"/>
            <a:r>
              <a:rPr lang="en-US" altLang="ja-JP" sz="1400" dirty="0">
                <a:latin typeface="メイリオ" panose="020B0604030504040204" pitchFamily="50" charset="-128"/>
                <a:ea typeface="メイリオ" panose="020B0604030504040204" pitchFamily="50" charset="-128"/>
              </a:rPr>
              <a:t>(3)</a:t>
            </a:r>
            <a:r>
              <a:rPr lang="ja-JP" altLang="en-US" sz="1400" dirty="0">
                <a:latin typeface="メイリオ" panose="020B0604030504040204" pitchFamily="50" charset="-128"/>
                <a:ea typeface="メイリオ" panose="020B0604030504040204" pitchFamily="50" charset="-128"/>
              </a:rPr>
              <a:t>　農業用機械を</a:t>
            </a:r>
            <a:r>
              <a:rPr lang="ja-JP" altLang="en-US" sz="1400" dirty="0">
                <a:solidFill>
                  <a:srgbClr val="000000"/>
                </a:solidFill>
                <a:latin typeface="メイリオ" panose="020B0604030504040204" pitchFamily="50" charset="-128"/>
                <a:ea typeface="メイリオ" panose="020B0604030504040204" pitchFamily="50" charset="-128"/>
              </a:rPr>
              <a:t>リース導入する場合は、以下に留意してください。</a:t>
            </a:r>
            <a:endParaRPr lang="en-US" altLang="ja-JP" sz="1400" dirty="0">
              <a:solidFill>
                <a:srgbClr val="000000"/>
              </a:solidFill>
              <a:latin typeface="メイリオ" panose="020B0604030504040204" pitchFamily="50" charset="-128"/>
              <a:ea typeface="メイリオ" panose="020B0604030504040204" pitchFamily="50" charset="-128"/>
            </a:endParaRPr>
          </a:p>
          <a:p>
            <a:pPr marL="144000" indent="-457200" algn="just"/>
            <a:r>
              <a:rPr lang="ja-JP" altLang="en-US" sz="1400" dirty="0">
                <a:latin typeface="メイリオ" panose="020B0604030504040204" pitchFamily="50" charset="-128"/>
                <a:ea typeface="メイリオ" panose="020B0604030504040204" pitchFamily="50" charset="-128"/>
              </a:rPr>
              <a:t> 　・　リース期間は</a:t>
            </a:r>
            <a:r>
              <a:rPr lang="ja-JP" altLang="en-US" sz="1400" u="sng" dirty="0">
                <a:latin typeface="メイリオ" panose="020B0604030504040204" pitchFamily="50" charset="-128"/>
                <a:ea typeface="メイリオ" panose="020B0604030504040204" pitchFamily="50" charset="-128"/>
              </a:rPr>
              <a:t>３年以上</a:t>
            </a:r>
            <a:r>
              <a:rPr lang="ja-JP" altLang="en-US" sz="1400" dirty="0">
                <a:latin typeface="メイリオ" panose="020B0604030504040204" pitchFamily="50" charset="-128"/>
                <a:ea typeface="メイリオ" panose="020B0604030504040204" pitchFamily="50" charset="-128"/>
              </a:rPr>
              <a:t>、法定耐用年数以内</a:t>
            </a:r>
            <a:endParaRPr lang="en-US" altLang="ja-JP" sz="1400" dirty="0">
              <a:latin typeface="メイリオ" panose="020B0604030504040204" pitchFamily="50" charset="-128"/>
              <a:ea typeface="メイリオ" panose="020B0604030504040204" pitchFamily="50" charset="-128"/>
            </a:endParaRPr>
          </a:p>
          <a:p>
            <a:pPr marL="252000" indent="-288000" algn="just"/>
            <a:r>
              <a:rPr lang="ja-JP" altLang="en-US" sz="1400" dirty="0">
                <a:latin typeface="メイリオ" panose="020B0604030504040204" pitchFamily="50" charset="-128"/>
                <a:ea typeface="メイリオ" panose="020B0604030504040204" pitchFamily="50" charset="-128"/>
              </a:rPr>
              <a:t> 　・　</a:t>
            </a:r>
            <a:r>
              <a:rPr lang="ja-JP" altLang="en-US" sz="1400" u="sng" dirty="0">
                <a:latin typeface="メイリオ" panose="020B0604030504040204" pitchFamily="50" charset="-128"/>
                <a:ea typeface="メイリオ" panose="020B0604030504040204" pitchFamily="50" charset="-128"/>
              </a:rPr>
              <a:t>リース期間終了後に相当程度経営面積を拡大</a:t>
            </a:r>
            <a:r>
              <a:rPr lang="ja-JP" altLang="en-US" sz="1400" dirty="0">
                <a:latin typeface="メイリオ" panose="020B0604030504040204" pitchFamily="50" charset="-128"/>
                <a:ea typeface="メイリオ" panose="020B0604030504040204" pitchFamily="50" charset="-128"/>
              </a:rPr>
              <a:t>（成果目標から</a:t>
            </a:r>
            <a:r>
              <a:rPr lang="ja-JP" altLang="en-US" sz="1400" u="sng" dirty="0">
                <a:latin typeface="メイリオ" panose="020B0604030504040204" pitchFamily="50" charset="-128"/>
                <a:ea typeface="メイリオ" panose="020B0604030504040204" pitchFamily="50" charset="-128"/>
              </a:rPr>
              <a:t>更に地区内で経営面積３割又は</a:t>
            </a:r>
            <a:r>
              <a:rPr lang="en-US" altLang="ja-JP" sz="1400" u="sng" dirty="0">
                <a:latin typeface="メイリオ" panose="020B0604030504040204" pitchFamily="50" charset="-128"/>
                <a:ea typeface="メイリオ" panose="020B0604030504040204" pitchFamily="50" charset="-128"/>
              </a:rPr>
              <a:t>10ha</a:t>
            </a:r>
            <a:r>
              <a:rPr lang="ja-JP" altLang="en-US" sz="1400" u="sng" dirty="0">
                <a:latin typeface="メイリオ" panose="020B0604030504040204" pitchFamily="50" charset="-128"/>
                <a:ea typeface="メイリオ" panose="020B0604030504040204" pitchFamily="50" charset="-128"/>
              </a:rPr>
              <a:t>以上拡大等）</a:t>
            </a:r>
            <a:endParaRPr lang="en-US" altLang="ja-JP" sz="1400" u="sng" dirty="0">
              <a:latin typeface="メイリオ" panose="020B0604030504040204" pitchFamily="50" charset="-128"/>
              <a:ea typeface="メイリオ" panose="020B0604030504040204" pitchFamily="50" charset="-128"/>
            </a:endParaRPr>
          </a:p>
          <a:p>
            <a:pPr marL="252000" indent="-288000" algn="just"/>
            <a:r>
              <a:rPr lang="ja-JP" altLang="en-US" sz="1400" dirty="0">
                <a:latin typeface="メイリオ" panose="020B0604030504040204" pitchFamily="50" charset="-128"/>
                <a:ea typeface="メイリオ" panose="020B0604030504040204" pitchFamily="50" charset="-128"/>
              </a:rPr>
              <a:t>　　する目標が</a:t>
            </a:r>
            <a:r>
              <a:rPr lang="ja-JP" altLang="en-US" sz="1400" u="sng" dirty="0">
                <a:latin typeface="メイリオ" panose="020B0604030504040204" pitchFamily="50" charset="-128"/>
                <a:ea typeface="メイリオ" panose="020B0604030504040204" pitchFamily="50" charset="-128"/>
              </a:rPr>
              <a:t>地域計画等で確認</a:t>
            </a:r>
            <a:r>
              <a:rPr lang="ja-JP" altLang="en-US" sz="1400" dirty="0">
                <a:latin typeface="メイリオ" panose="020B0604030504040204" pitchFamily="50" charset="-128"/>
                <a:ea typeface="メイリオ" panose="020B0604030504040204" pitchFamily="50" charset="-128"/>
              </a:rPr>
              <a:t>できること</a:t>
            </a:r>
            <a:endParaRPr lang="en-US" altLang="ja-JP" sz="1400" dirty="0">
              <a:latin typeface="メイリオ" panose="020B0604030504040204" pitchFamily="50" charset="-128"/>
              <a:ea typeface="メイリオ" panose="020B0604030504040204" pitchFamily="50" charset="-128"/>
            </a:endParaRPr>
          </a:p>
        </p:txBody>
      </p:sp>
      <p:sp>
        <p:nvSpPr>
          <p:cNvPr id="7" name="吹き出し: 角を丸めた四角形 6">
            <a:extLst>
              <a:ext uri="{FF2B5EF4-FFF2-40B4-BE49-F238E27FC236}">
                <a16:creationId xmlns:a16="http://schemas.microsoft.com/office/drawing/2014/main" id="{6D895D04-BAEE-F4B1-D9E9-0367C264A220}"/>
              </a:ext>
            </a:extLst>
          </p:cNvPr>
          <p:cNvSpPr/>
          <p:nvPr/>
        </p:nvSpPr>
        <p:spPr>
          <a:xfrm>
            <a:off x="5781404" y="5821581"/>
            <a:ext cx="3672774" cy="906942"/>
          </a:xfrm>
          <a:prstGeom prst="wedgeRoundRectCallout">
            <a:avLst>
              <a:gd name="adj1" fmla="val -56052"/>
              <a:gd name="adj2" fmla="val -16664"/>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pPr algn="just"/>
            <a:r>
              <a:rPr lang="ja-JP" altLang="en-US" sz="1200" dirty="0">
                <a:solidFill>
                  <a:schemeClr val="tx1"/>
                </a:solidFill>
                <a:latin typeface="メイリオ" panose="020B0604030504040204" pitchFamily="50" charset="-128"/>
                <a:ea typeface="メイリオ" panose="020B0604030504040204" pitchFamily="50" charset="-128"/>
              </a:rPr>
              <a:t>　リース導入する場合は、将来的に</a:t>
            </a:r>
            <a:r>
              <a:rPr lang="ja-JP" altLang="en-US" sz="1200" dirty="0">
                <a:solidFill>
                  <a:srgbClr val="FF0000"/>
                </a:solidFill>
                <a:latin typeface="メイリオ" panose="020B0604030504040204" pitchFamily="50" charset="-128"/>
                <a:ea typeface="メイリオ" panose="020B0604030504040204" pitchFamily="50" charset="-128"/>
              </a:rPr>
              <a:t>成果目標</a:t>
            </a:r>
            <a:r>
              <a:rPr lang="ja-JP" altLang="en-US" sz="1200" dirty="0">
                <a:solidFill>
                  <a:schemeClr val="tx1"/>
                </a:solidFill>
                <a:latin typeface="メイリオ" panose="020B0604030504040204" pitchFamily="50" charset="-128"/>
                <a:ea typeface="メイリオ" panose="020B0604030504040204" pitchFamily="50" charset="-128"/>
              </a:rPr>
              <a:t>（後述）</a:t>
            </a:r>
            <a:r>
              <a:rPr lang="ja-JP" altLang="en-US" sz="1200" dirty="0">
                <a:solidFill>
                  <a:srgbClr val="FF0000"/>
                </a:solidFill>
                <a:latin typeface="メイリオ" panose="020B0604030504040204" pitchFamily="50" charset="-128"/>
                <a:ea typeface="メイリオ" panose="020B0604030504040204" pitchFamily="50" charset="-128"/>
              </a:rPr>
              <a:t>から更に規模拡大</a:t>
            </a:r>
            <a:r>
              <a:rPr lang="ja-JP" altLang="en-US" sz="1200" dirty="0">
                <a:solidFill>
                  <a:schemeClr val="tx1"/>
                </a:solidFill>
                <a:latin typeface="メイリオ" panose="020B0604030504040204" pitchFamily="50" charset="-128"/>
                <a:ea typeface="メイリオ" panose="020B0604030504040204" pitchFamily="50" charset="-128"/>
              </a:rPr>
              <a:t>（地区内で経営面積３割又は</a:t>
            </a:r>
            <a:r>
              <a:rPr lang="en-US" altLang="ja-JP" sz="1200" dirty="0">
                <a:solidFill>
                  <a:schemeClr val="tx1"/>
                </a:solidFill>
                <a:latin typeface="メイリオ" panose="020B0604030504040204" pitchFamily="50" charset="-128"/>
                <a:ea typeface="メイリオ" panose="020B0604030504040204" pitchFamily="50" charset="-128"/>
              </a:rPr>
              <a:t>10ha</a:t>
            </a:r>
            <a:r>
              <a:rPr lang="ja-JP" altLang="en-US" sz="1200" dirty="0">
                <a:solidFill>
                  <a:schemeClr val="tx1"/>
                </a:solidFill>
                <a:latin typeface="メイリオ" panose="020B0604030504040204" pitchFamily="50" charset="-128"/>
                <a:ea typeface="メイリオ" panose="020B0604030504040204" pitchFamily="50" charset="-128"/>
              </a:rPr>
              <a:t>以上等）</a:t>
            </a:r>
            <a:r>
              <a:rPr lang="ja-JP" altLang="en-US" sz="1200" dirty="0">
                <a:solidFill>
                  <a:srgbClr val="FF0000"/>
                </a:solidFill>
                <a:latin typeface="メイリオ" panose="020B0604030504040204" pitchFamily="50" charset="-128"/>
                <a:ea typeface="メイリオ" panose="020B0604030504040204" pitchFamily="50" charset="-128"/>
              </a:rPr>
              <a:t>することが地域計画等で確認</a:t>
            </a:r>
            <a:r>
              <a:rPr lang="ja-JP" altLang="en-US" sz="1200" dirty="0">
                <a:solidFill>
                  <a:schemeClr val="tx1"/>
                </a:solidFill>
                <a:latin typeface="メイリオ" panose="020B0604030504040204" pitchFamily="50" charset="-128"/>
                <a:ea typeface="メイリオ" panose="020B0604030504040204" pitchFamily="50" charset="-128"/>
              </a:rPr>
              <a:t>できる</a:t>
            </a:r>
            <a:r>
              <a:rPr lang="ja-JP" altLang="en-US" sz="1200" dirty="0">
                <a:latin typeface="メイリオ" panose="020B0604030504040204" pitchFamily="50" charset="-128"/>
                <a:ea typeface="メイリオ" panose="020B0604030504040204" pitchFamily="50" charset="-128"/>
              </a:rPr>
              <a:t>必要があります。</a:t>
            </a:r>
          </a:p>
        </p:txBody>
      </p:sp>
      <p:sp>
        <p:nvSpPr>
          <p:cNvPr id="2" name="吹き出し: 角を丸めた四角形 1">
            <a:extLst>
              <a:ext uri="{FF2B5EF4-FFF2-40B4-BE49-F238E27FC236}">
                <a16:creationId xmlns:a16="http://schemas.microsoft.com/office/drawing/2014/main" id="{D78CCEAB-5B7B-62B5-AAE0-4D926E806E3D}"/>
              </a:ext>
            </a:extLst>
          </p:cNvPr>
          <p:cNvSpPr/>
          <p:nvPr/>
        </p:nvSpPr>
        <p:spPr>
          <a:xfrm>
            <a:off x="329991" y="5821581"/>
            <a:ext cx="3960255" cy="906942"/>
          </a:xfrm>
          <a:prstGeom prst="wedgeRoundRectCallout">
            <a:avLst>
              <a:gd name="adj1" fmla="val 54442"/>
              <a:gd name="adj2" fmla="val -22425"/>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pPr algn="just"/>
            <a:r>
              <a:rPr lang="ja-JP" altLang="en-US" sz="1200" dirty="0">
                <a:solidFill>
                  <a:schemeClr val="tx1"/>
                </a:solidFill>
                <a:latin typeface="メイリオ" panose="020B0604030504040204" pitchFamily="50" charset="-128"/>
                <a:ea typeface="メイリオ" panose="020B0604030504040204" pitchFamily="50" charset="-128"/>
              </a:rPr>
              <a:t>　本対策のリースは、いわゆるファイナンシャルリースと言われる</a:t>
            </a:r>
            <a:r>
              <a:rPr lang="ja-JP" altLang="en-US" sz="1200" dirty="0">
                <a:solidFill>
                  <a:srgbClr val="FF0000"/>
                </a:solidFill>
                <a:latin typeface="メイリオ" panose="020B0604030504040204" pitchFamily="50" charset="-128"/>
                <a:ea typeface="メイリオ" panose="020B0604030504040204" pitchFamily="50" charset="-128"/>
              </a:rPr>
              <a:t>全額支払いの形態に限りません</a:t>
            </a:r>
            <a:r>
              <a:rPr lang="ja-JP" altLang="en-US" sz="1200" dirty="0">
                <a:solidFill>
                  <a:schemeClr val="tx1"/>
                </a:solidFill>
                <a:latin typeface="メイリオ" panose="020B0604030504040204" pitchFamily="50" charset="-128"/>
                <a:ea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rPr>
              <a:t>法定耐用年数に対し使用期間分の価格を支払う残価設定型</a:t>
            </a:r>
            <a:r>
              <a:rPr lang="ja-JP" altLang="en-US" sz="1200" dirty="0">
                <a:solidFill>
                  <a:schemeClr val="tx1"/>
                </a:solidFill>
                <a:latin typeface="メイリオ" panose="020B0604030504040204" pitchFamily="50" charset="-128"/>
                <a:ea typeface="メイリオ" panose="020B0604030504040204" pitchFamily="50" charset="-128"/>
              </a:rPr>
              <a:t>のリース形態も対象となります。</a:t>
            </a:r>
            <a:endParaRPr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77739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B2D67844-9E91-671D-BAEF-70FA1935E65B}"/>
              </a:ext>
            </a:extLst>
          </p:cNvPr>
          <p:cNvSpPr/>
          <p:nvPr/>
        </p:nvSpPr>
        <p:spPr>
          <a:xfrm>
            <a:off x="190625" y="5119197"/>
            <a:ext cx="9715374" cy="1600438"/>
          </a:xfrm>
          <a:prstGeom prst="rect">
            <a:avLst/>
          </a:prstGeom>
          <a:noFill/>
        </p:spPr>
        <p:txBody>
          <a:bodyPr wrap="square">
            <a:spAutoFit/>
          </a:bodyPr>
          <a:lstStyle/>
          <a:p>
            <a:r>
              <a:rPr lang="ja-JP" altLang="en-US" sz="1400" dirty="0">
                <a:latin typeface="メイリオ" panose="020B0604030504040204" pitchFamily="50" charset="-128"/>
                <a:ea typeface="メイリオ" panose="020B0604030504040204" pitchFamily="50" charset="-128"/>
              </a:rPr>
              <a:t>　事業実施主体は、「リース物件購入価格＋リース諸費用」の低減に向けた取組として、助成対象者が</a:t>
            </a:r>
            <a:r>
              <a:rPr lang="ja-JP" altLang="en-US" sz="1400" u="sng" dirty="0">
                <a:latin typeface="メイリオ" panose="020B0604030504040204" pitchFamily="50" charset="-128"/>
                <a:ea typeface="メイリオ" panose="020B0604030504040204" pitchFamily="50" charset="-128"/>
              </a:rPr>
              <a:t>複数のリース事業者の見積書</a:t>
            </a:r>
            <a:r>
              <a:rPr lang="ja-JP" altLang="en-US" sz="1400" dirty="0">
                <a:latin typeface="メイリオ" panose="020B0604030504040204" pitchFamily="50" charset="-128"/>
                <a:ea typeface="メイリオ" panose="020B0604030504040204" pitchFamily="50" charset="-128"/>
              </a:rPr>
              <a:t>（及び</a:t>
            </a:r>
            <a:r>
              <a:rPr lang="ja-JP" altLang="en-US" sz="1400" u="sng" dirty="0">
                <a:latin typeface="メイリオ" panose="020B0604030504040204" pitchFamily="50" charset="-128"/>
                <a:ea typeface="メイリオ" panose="020B0604030504040204" pitchFamily="50" charset="-128"/>
              </a:rPr>
              <a:t>リース事業者の見積書に必要な複数の販売会社の見積書</a:t>
            </a:r>
            <a:r>
              <a:rPr lang="ja-JP" altLang="en-US" sz="1400" dirty="0">
                <a:latin typeface="メイリオ" panose="020B0604030504040204" pitchFamily="50" charset="-128"/>
                <a:ea typeface="メイリオ" panose="020B0604030504040204" pitchFamily="50" charset="-128"/>
              </a:rPr>
              <a:t>）を徴取するよう指導してください（要望調査時は１社で構いません。） 。</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なお、予算配分対象となった場合は見積合わせを行い、</a:t>
            </a:r>
            <a:r>
              <a:rPr lang="ja-JP" altLang="en-US" sz="1400" u="sng" dirty="0">
                <a:latin typeface="メイリオ" panose="020B0604030504040204" pitchFamily="50" charset="-128"/>
                <a:ea typeface="メイリオ" panose="020B0604030504040204" pitchFamily="50" charset="-128"/>
              </a:rPr>
              <a:t>「リース物件購入価格＋リース諸費用」が最も安価</a:t>
            </a:r>
            <a:r>
              <a:rPr lang="ja-JP" altLang="en-US" sz="1400" dirty="0">
                <a:latin typeface="メイリオ" panose="020B0604030504040204" pitchFamily="50" charset="-128"/>
                <a:ea typeface="メイリオ" panose="020B0604030504040204" pitchFamily="50" charset="-128"/>
              </a:rPr>
              <a:t>な見積書を採用し、採用されたリース事業者と助成対象者からリース計画書（参考様式１及び２）の提出を受けてください。</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また、リース契約に当たっては、助成対象者の必須目標が達成されない場合に、</a:t>
            </a:r>
            <a:r>
              <a:rPr lang="ja-JP" altLang="en-US" sz="1400" u="sng" dirty="0">
                <a:latin typeface="メイリオ" panose="020B0604030504040204" pitchFamily="50" charset="-128"/>
                <a:ea typeface="メイリオ" panose="020B0604030504040204" pitchFamily="50" charset="-128"/>
              </a:rPr>
              <a:t>リース期間の延長等の適切な対応が可能となるよう配慮</a:t>
            </a:r>
            <a:r>
              <a:rPr lang="ja-JP" altLang="en-US" sz="1400" dirty="0">
                <a:latin typeface="メイリオ" panose="020B0604030504040204" pitchFamily="50" charset="-128"/>
                <a:ea typeface="メイリオ" panose="020B0604030504040204" pitchFamily="50" charset="-128"/>
              </a:rPr>
              <a:t>してください。</a:t>
            </a:r>
            <a:endParaRPr lang="en-US" altLang="ja-JP" sz="1400" dirty="0">
              <a:latin typeface="メイリオ" panose="020B0604030504040204" pitchFamily="50" charset="-128"/>
              <a:ea typeface="メイリオ" panose="020B0604030504040204" pitchFamily="50" charset="-128"/>
            </a:endParaRPr>
          </a:p>
        </p:txBody>
      </p:sp>
      <p:sp>
        <p:nvSpPr>
          <p:cNvPr id="12" name="正方形/長方形 11">
            <a:extLst>
              <a:ext uri="{FF2B5EF4-FFF2-40B4-BE49-F238E27FC236}">
                <a16:creationId xmlns:a16="http://schemas.microsoft.com/office/drawing/2014/main" id="{694FDF64-A1E1-437C-A01B-827695D5D345}"/>
              </a:ext>
            </a:extLst>
          </p:cNvPr>
          <p:cNvSpPr/>
          <p:nvPr/>
        </p:nvSpPr>
        <p:spPr>
          <a:xfrm>
            <a:off x="190625" y="3603507"/>
            <a:ext cx="8500529" cy="738664"/>
          </a:xfrm>
          <a:prstGeom prst="rect">
            <a:avLst/>
          </a:prstGeom>
        </p:spPr>
        <p:txBody>
          <a:bodyPr wrap="square">
            <a:spAutoFit/>
          </a:bodyPr>
          <a:lstStyle/>
          <a:p>
            <a:pPr algn="just"/>
            <a:r>
              <a:rPr lang="ja-JP" altLang="en-US" sz="1400" dirty="0">
                <a:solidFill>
                  <a:srgbClr val="000000"/>
                </a:solidFill>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必須目標は「</a:t>
            </a:r>
            <a:r>
              <a:rPr lang="ja-JP" altLang="en-US" sz="1400" u="sng" dirty="0">
                <a:latin typeface="メイリオ" panose="020B0604030504040204" pitchFamily="50" charset="-128"/>
                <a:ea typeface="メイリオ" panose="020B0604030504040204" pitchFamily="50" charset="-128"/>
              </a:rPr>
              <a:t>事業実施地区内における経営面積の３割又は４</a:t>
            </a:r>
            <a:r>
              <a:rPr lang="en-US" altLang="ja-JP" sz="1400" u="sng" dirty="0">
                <a:latin typeface="メイリオ" panose="020B0604030504040204" pitchFamily="50" charset="-128"/>
                <a:ea typeface="メイリオ" panose="020B0604030504040204" pitchFamily="50" charset="-128"/>
              </a:rPr>
              <a:t>ha</a:t>
            </a:r>
            <a:r>
              <a:rPr lang="ja-JP" altLang="en-US" sz="1400" u="sng" dirty="0">
                <a:latin typeface="メイリオ" panose="020B0604030504040204" pitchFamily="50" charset="-128"/>
                <a:ea typeface="メイリオ" panose="020B0604030504040204" pitchFamily="50" charset="-128"/>
              </a:rPr>
              <a:t>以上の拡大</a:t>
            </a:r>
            <a:r>
              <a:rPr lang="ja-JP" altLang="en-US" sz="1400" dirty="0">
                <a:latin typeface="メイリオ" panose="020B0604030504040204" pitchFamily="50" charset="-128"/>
                <a:ea typeface="メイリオ" panose="020B0604030504040204" pitchFamily="50" charset="-128"/>
              </a:rPr>
              <a:t>」です（市町村が認める者も同じ。）。</a:t>
            </a:r>
            <a:r>
              <a:rPr lang="ja-JP" altLang="en-US" sz="1400" dirty="0">
                <a:solidFill>
                  <a:srgbClr val="000000"/>
                </a:solidFill>
                <a:latin typeface="メイリオ" panose="020B0604030504040204" pitchFamily="50" charset="-128"/>
                <a:ea typeface="メイリオ" panose="020B0604030504040204" pitchFamily="50" charset="-128"/>
              </a:rPr>
              <a:t>その他の成果目標の基本的な考え方（目標年度は計画承認年度の翌々年度であること等）は、担い手確保・経営強化支援対策と同じです。</a:t>
            </a:r>
            <a:endParaRPr lang="en-US" altLang="ja-JP" sz="1400" dirty="0">
              <a:solidFill>
                <a:srgbClr val="000000"/>
              </a:solidFill>
              <a:latin typeface="メイリオ" panose="020B0604030504040204" pitchFamily="50" charset="-128"/>
              <a:ea typeface="メイリオ" panose="020B0604030504040204" pitchFamily="50" charset="-128"/>
            </a:endParaRPr>
          </a:p>
        </p:txBody>
      </p:sp>
      <p:sp>
        <p:nvSpPr>
          <p:cNvPr id="21" name="四角形: 角を丸くする 20">
            <a:extLst>
              <a:ext uri="{FF2B5EF4-FFF2-40B4-BE49-F238E27FC236}">
                <a16:creationId xmlns:a16="http://schemas.microsoft.com/office/drawing/2014/main" id="{DA26091D-8395-4CFA-B70C-0446C2F8274F}"/>
              </a:ext>
            </a:extLst>
          </p:cNvPr>
          <p:cNvSpPr/>
          <p:nvPr/>
        </p:nvSpPr>
        <p:spPr>
          <a:xfrm>
            <a:off x="9526948" y="6478948"/>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７</a:t>
            </a:r>
          </a:p>
        </p:txBody>
      </p:sp>
      <p:sp>
        <p:nvSpPr>
          <p:cNvPr id="2" name="正方形/長方形 1">
            <a:extLst>
              <a:ext uri="{FF2B5EF4-FFF2-40B4-BE49-F238E27FC236}">
                <a16:creationId xmlns:a16="http://schemas.microsoft.com/office/drawing/2014/main" id="{100B63D3-AEDE-F3B8-36A1-7D2A49E65C02}"/>
              </a:ext>
            </a:extLst>
          </p:cNvPr>
          <p:cNvSpPr/>
          <p:nvPr/>
        </p:nvSpPr>
        <p:spPr>
          <a:xfrm>
            <a:off x="71135" y="2998883"/>
            <a:ext cx="1670579" cy="432220"/>
          </a:xfrm>
          <a:prstGeom prst="rect">
            <a:avLst/>
          </a:prstGeom>
          <a:solidFill>
            <a:schemeClr val="accent4">
              <a:lumMod val="50000"/>
            </a:schemeClr>
          </a:solidFill>
          <a:ln w="25400" cmpd="sng">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tIns="108000" rtlCol="0" anchor="ctr">
            <a:spAutoFit/>
          </a:bodyPr>
          <a:lstStyle/>
          <a:p>
            <a:r>
              <a:rPr lang="ja-JP" altLang="en-US" b="1" dirty="0">
                <a:solidFill>
                  <a:schemeClr val="bg1"/>
                </a:solidFill>
                <a:latin typeface="メイリオ" panose="020B0604030504040204" pitchFamily="50" charset="-128"/>
                <a:ea typeface="メイリオ" panose="020B0604030504040204" pitchFamily="50" charset="-128"/>
              </a:rPr>
              <a:t>５　成果目標</a:t>
            </a:r>
          </a:p>
        </p:txBody>
      </p:sp>
      <p:sp>
        <p:nvSpPr>
          <p:cNvPr id="3" name="正方形/長方形 2">
            <a:extLst>
              <a:ext uri="{FF2B5EF4-FFF2-40B4-BE49-F238E27FC236}">
                <a16:creationId xmlns:a16="http://schemas.microsoft.com/office/drawing/2014/main" id="{54F5A855-C687-CB22-6AE6-8A615A117A1B}"/>
              </a:ext>
            </a:extLst>
          </p:cNvPr>
          <p:cNvSpPr/>
          <p:nvPr/>
        </p:nvSpPr>
        <p:spPr>
          <a:xfrm>
            <a:off x="71136" y="4514575"/>
            <a:ext cx="2492990" cy="432220"/>
          </a:xfrm>
          <a:prstGeom prst="rect">
            <a:avLst/>
          </a:prstGeom>
          <a:solidFill>
            <a:schemeClr val="accent4">
              <a:lumMod val="50000"/>
            </a:schemeClr>
          </a:solidFill>
          <a:ln w="25400" cmpd="sng">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spAutoFit/>
          </a:bodyPr>
          <a:lstStyle/>
          <a:p>
            <a:r>
              <a:rPr lang="ja-JP" altLang="en-US" b="1" dirty="0">
                <a:solidFill>
                  <a:schemeClr val="bg1"/>
                </a:solidFill>
                <a:latin typeface="メイリオ" panose="020B0604030504040204" pitchFamily="50" charset="-128"/>
                <a:ea typeface="メイリオ" panose="020B0604030504040204" pitchFamily="50" charset="-128"/>
              </a:rPr>
              <a:t>６　リースの手続き等</a:t>
            </a:r>
          </a:p>
        </p:txBody>
      </p:sp>
      <p:sp>
        <p:nvSpPr>
          <p:cNvPr id="7" name="正方形/長方形 6">
            <a:extLst>
              <a:ext uri="{FF2B5EF4-FFF2-40B4-BE49-F238E27FC236}">
                <a16:creationId xmlns:a16="http://schemas.microsoft.com/office/drawing/2014/main" id="{538111E3-D899-6C9C-9103-8EB9357655AA}"/>
              </a:ext>
            </a:extLst>
          </p:cNvPr>
          <p:cNvSpPr/>
          <p:nvPr/>
        </p:nvSpPr>
        <p:spPr>
          <a:xfrm>
            <a:off x="71136" y="67419"/>
            <a:ext cx="2031325" cy="432220"/>
          </a:xfrm>
          <a:prstGeom prst="rect">
            <a:avLst/>
          </a:prstGeom>
          <a:solidFill>
            <a:schemeClr val="accent4">
              <a:lumMod val="50000"/>
            </a:schemeClr>
          </a:solidFill>
          <a:ln w="25400" cmpd="sng">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spAutoFit/>
          </a:bodyPr>
          <a:lstStyle/>
          <a:p>
            <a:r>
              <a:rPr lang="ja-JP" altLang="en-US" b="1" dirty="0">
                <a:solidFill>
                  <a:schemeClr val="bg1"/>
                </a:solidFill>
                <a:latin typeface="メイリオ" panose="020B0604030504040204" pitchFamily="50" charset="-128"/>
                <a:ea typeface="メイリオ" panose="020B0604030504040204" pitchFamily="50" charset="-128"/>
              </a:rPr>
              <a:t>４　配分上限額等</a:t>
            </a:r>
          </a:p>
        </p:txBody>
      </p:sp>
      <p:sp>
        <p:nvSpPr>
          <p:cNvPr id="8" name="正方形/長方形 7">
            <a:extLst>
              <a:ext uri="{FF2B5EF4-FFF2-40B4-BE49-F238E27FC236}">
                <a16:creationId xmlns:a16="http://schemas.microsoft.com/office/drawing/2014/main" id="{A47C0B98-1978-8D85-59BE-12A91E200D17}"/>
              </a:ext>
            </a:extLst>
          </p:cNvPr>
          <p:cNvSpPr/>
          <p:nvPr/>
        </p:nvSpPr>
        <p:spPr>
          <a:xfrm>
            <a:off x="190625" y="672043"/>
            <a:ext cx="9560346" cy="2154436"/>
          </a:xfrm>
          <a:prstGeom prst="rect">
            <a:avLst/>
          </a:prstGeom>
          <a:noFill/>
        </p:spPr>
        <p:txBody>
          <a:bodyPr wrap="square">
            <a:spAutoFit/>
          </a:bodyPr>
          <a:lstStyle/>
          <a:p>
            <a:pPr algn="just"/>
            <a:r>
              <a:rPr lang="ja-JP" altLang="en-US" sz="1600" dirty="0">
                <a:latin typeface="メイリオ" panose="020B0604030504040204" pitchFamily="50" charset="-128"/>
                <a:ea typeface="メイリオ" panose="020B0604030504040204" pitchFamily="50" charset="-128"/>
              </a:rPr>
              <a:t>　本対策の配分上限は、法人であるか否かを問わず</a:t>
            </a:r>
            <a:r>
              <a:rPr lang="en-US" altLang="ja-JP" sz="1600" u="sng" dirty="0">
                <a:latin typeface="メイリオ" panose="020B0604030504040204" pitchFamily="50" charset="-128"/>
                <a:ea typeface="メイリオ" panose="020B0604030504040204" pitchFamily="50" charset="-128"/>
              </a:rPr>
              <a:t>1,500</a:t>
            </a:r>
            <a:r>
              <a:rPr lang="ja-JP" altLang="en-US" sz="1600" u="sng" dirty="0">
                <a:latin typeface="メイリオ" panose="020B0604030504040204" pitchFamily="50" charset="-128"/>
                <a:ea typeface="メイリオ" panose="020B0604030504040204" pitchFamily="50" charset="-128"/>
              </a:rPr>
              <a:t>万円</a:t>
            </a:r>
            <a:r>
              <a:rPr lang="ja-JP" altLang="en-US" sz="1600" dirty="0">
                <a:latin typeface="メイリオ" panose="020B0604030504040204" pitchFamily="50" charset="-128"/>
                <a:ea typeface="メイリオ" panose="020B0604030504040204" pitchFamily="50" charset="-128"/>
              </a:rPr>
              <a:t>（市町村が認める者は</a:t>
            </a:r>
            <a:r>
              <a:rPr lang="en-US" altLang="ja-JP" sz="1600" u="sng" dirty="0">
                <a:latin typeface="メイリオ" panose="020B0604030504040204" pitchFamily="50" charset="-128"/>
                <a:ea typeface="メイリオ" panose="020B0604030504040204" pitchFamily="50" charset="-128"/>
              </a:rPr>
              <a:t>100</a:t>
            </a:r>
            <a:r>
              <a:rPr lang="ja-JP" altLang="en-US" sz="1600" u="sng" dirty="0">
                <a:latin typeface="メイリオ" panose="020B0604030504040204" pitchFamily="50" charset="-128"/>
                <a:ea typeface="メイリオ" panose="020B0604030504040204" pitchFamily="50" charset="-128"/>
              </a:rPr>
              <a:t>万円</a:t>
            </a:r>
            <a:r>
              <a:rPr lang="ja-JP" altLang="en-US" sz="1600" dirty="0">
                <a:latin typeface="メイリオ" panose="020B0604030504040204" pitchFamily="50" charset="-128"/>
                <a:ea typeface="メイリオ" panose="020B0604030504040204" pitchFamily="50" charset="-128"/>
              </a:rPr>
              <a:t>）です。また、補助率は以下のとおりです。</a:t>
            </a:r>
            <a:endParaRPr lang="en-US" altLang="ja-JP" sz="1600" dirty="0">
              <a:latin typeface="メイリオ" panose="020B0604030504040204" pitchFamily="50" charset="-128"/>
              <a:ea typeface="メイリオ" panose="020B0604030504040204" pitchFamily="50" charset="-128"/>
            </a:endParaRPr>
          </a:p>
          <a:p>
            <a:pPr algn="just"/>
            <a:endParaRPr lang="ja-JP" altLang="en-US" sz="700" dirty="0">
              <a:latin typeface="メイリオ" panose="020B0604030504040204" pitchFamily="50" charset="-128"/>
              <a:ea typeface="メイリオ" panose="020B0604030504040204" pitchFamily="50" charset="-128"/>
            </a:endParaRPr>
          </a:p>
          <a:p>
            <a:pPr algn="just"/>
            <a:r>
              <a:rPr lang="ja-JP" altLang="en-US" sz="1600" dirty="0">
                <a:latin typeface="メイリオ" panose="020B0604030504040204" pitchFamily="50" charset="-128"/>
                <a:ea typeface="メイリオ" panose="020B0604030504040204" pitchFamily="50" charset="-128"/>
              </a:rPr>
              <a:t>・「購入」　　　：　補助率</a:t>
            </a:r>
            <a:r>
              <a:rPr lang="ja-JP" altLang="en-US" sz="1600" u="sng" dirty="0">
                <a:latin typeface="メイリオ" panose="020B0604030504040204" pitchFamily="50" charset="-128"/>
                <a:ea typeface="メイリオ" panose="020B0604030504040204" pitchFamily="50" charset="-128"/>
              </a:rPr>
              <a:t>３／</a:t>
            </a:r>
            <a:r>
              <a:rPr lang="en-US" altLang="ja-JP" sz="1600" u="sng" dirty="0">
                <a:latin typeface="メイリオ" panose="020B0604030504040204" pitchFamily="50" charset="-128"/>
                <a:ea typeface="メイリオ" panose="020B0604030504040204" pitchFamily="50" charset="-128"/>
              </a:rPr>
              <a:t>10</a:t>
            </a:r>
            <a:r>
              <a:rPr lang="ja-JP" altLang="en-US" sz="1600" dirty="0">
                <a:latin typeface="メイリオ" panose="020B0604030504040204" pitchFamily="50" charset="-128"/>
                <a:ea typeface="メイリオ" panose="020B0604030504040204" pitchFamily="50" charset="-128"/>
              </a:rPr>
              <a:t>（上限）</a:t>
            </a:r>
            <a:endParaRPr lang="en-US" altLang="ja-JP" sz="1600" dirty="0">
              <a:latin typeface="メイリオ" panose="020B0604030504040204" pitchFamily="50" charset="-128"/>
              <a:ea typeface="メイリオ" panose="020B0604030504040204" pitchFamily="50" charset="-128"/>
            </a:endParaRPr>
          </a:p>
          <a:p>
            <a:pPr algn="just"/>
            <a:endParaRPr lang="en-US" altLang="ja-JP" sz="700" dirty="0">
              <a:latin typeface="メイリオ" panose="020B0604030504040204" pitchFamily="50" charset="-128"/>
              <a:ea typeface="メイリオ" panose="020B0604030504040204" pitchFamily="50" charset="-128"/>
            </a:endParaRPr>
          </a:p>
          <a:p>
            <a:pPr algn="just"/>
            <a:r>
              <a:rPr lang="ja-JP" altLang="en-US" sz="1600" dirty="0">
                <a:latin typeface="メイリオ" panose="020B0604030504040204" pitchFamily="50" charset="-128"/>
                <a:ea typeface="メイリオ" panose="020B0604030504040204" pitchFamily="50" charset="-128"/>
              </a:rPr>
              <a:t>・「リース導入」：　補助率は</a:t>
            </a:r>
            <a:r>
              <a:rPr lang="ja-JP" altLang="en-US" sz="1600" u="sng" dirty="0">
                <a:latin typeface="メイリオ" panose="020B0604030504040204" pitchFamily="50" charset="-128"/>
                <a:ea typeface="メイリオ" panose="020B0604030504040204" pitchFamily="50" charset="-128"/>
              </a:rPr>
              <a:t>定額</a:t>
            </a:r>
            <a:r>
              <a:rPr lang="ja-JP" altLang="en-US" sz="1600" dirty="0">
                <a:latin typeface="メイリオ" panose="020B0604030504040204" pitchFamily="50" charset="-128"/>
                <a:ea typeface="メイリオ" panose="020B0604030504040204" pitchFamily="50" charset="-128"/>
              </a:rPr>
              <a:t>（</a:t>
            </a:r>
            <a:r>
              <a:rPr lang="ja-JP" altLang="en-US" sz="1600" u="sng" dirty="0">
                <a:latin typeface="メイリオ" panose="020B0604030504040204" pitchFamily="50" charset="-128"/>
                <a:ea typeface="メイリオ" panose="020B0604030504040204" pitchFamily="50" charset="-128"/>
              </a:rPr>
              <a:t>リース物件</a:t>
            </a:r>
            <a:r>
              <a:rPr lang="ja-JP" altLang="en-US" sz="1600" i="1" u="sng" dirty="0">
                <a:latin typeface="メイリオ" panose="020B0604030504040204" pitchFamily="50" charset="-128"/>
                <a:ea typeface="メイリオ" panose="020B0604030504040204" pitchFamily="50" charset="-128"/>
              </a:rPr>
              <a:t>購入価格（税抜き）の３／７</a:t>
            </a:r>
            <a:r>
              <a:rPr lang="ja-JP" altLang="en-US" sz="1600" dirty="0">
                <a:latin typeface="メイリオ" panose="020B0604030504040204" pitchFamily="50" charset="-128"/>
                <a:ea typeface="メイリオ" panose="020B0604030504040204" pitchFamily="50" charset="-128"/>
              </a:rPr>
              <a:t>（上限））　　</a:t>
            </a:r>
            <a:endParaRPr lang="en-US" altLang="ja-JP" sz="16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リース期間が４年未満の場合は、リース物件購入価格（税抜き）</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（リース期間（１か月未満切り捨て）／７年間）</a:t>
            </a:r>
            <a:r>
              <a:rPr lang="en-US" altLang="ja-JP" sz="1400" dirty="0">
                <a:latin typeface="メイリオ" panose="020B0604030504040204" pitchFamily="50" charset="-128"/>
                <a:ea typeface="メイリオ" panose="020B0604030504040204" pitchFamily="50" charset="-128"/>
              </a:rPr>
              <a:t>×0.75</a:t>
            </a:r>
            <a:r>
              <a:rPr lang="ja-JP" altLang="en-US" sz="1400" dirty="0">
                <a:latin typeface="メイリオ" panose="020B0604030504040204" pitchFamily="50" charset="-128"/>
                <a:ea typeface="メイリオ" panose="020B0604030504040204" pitchFamily="50" charset="-128"/>
              </a:rPr>
              <a:t>が上限</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リース物件購入価格は、リースに係る全体額からリース期間後の残価及びリース諸費用（金利、保険料、</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消費税等）を除いた額</a:t>
            </a:r>
            <a:endParaRPr lang="en-US" altLang="ja-JP" sz="1400" dirty="0">
              <a:latin typeface="メイリオ" panose="020B0604030504040204" pitchFamily="50" charset="-128"/>
              <a:ea typeface="メイリオ" panose="020B0604030504040204" pitchFamily="50" charset="-128"/>
            </a:endParaRPr>
          </a:p>
        </p:txBody>
      </p:sp>
      <p:pic>
        <p:nvPicPr>
          <p:cNvPr id="9" name="図 8">
            <a:extLst>
              <a:ext uri="{FF2B5EF4-FFF2-40B4-BE49-F238E27FC236}">
                <a16:creationId xmlns:a16="http://schemas.microsoft.com/office/drawing/2014/main" id="{039C5FD3-99DD-5636-5B51-970CF5CBF2BF}"/>
              </a:ext>
            </a:extLst>
          </p:cNvPr>
          <p:cNvPicPr>
            <a:picLocks noChangeAspect="1"/>
          </p:cNvPicPr>
          <p:nvPr/>
        </p:nvPicPr>
        <p:blipFill>
          <a:blip r:embed="rId2"/>
          <a:stretch>
            <a:fillRect/>
          </a:stretch>
        </p:blipFill>
        <p:spPr>
          <a:xfrm>
            <a:off x="8479342" y="2549801"/>
            <a:ext cx="1271630" cy="1541370"/>
          </a:xfrm>
          <a:prstGeom prst="rect">
            <a:avLst/>
          </a:prstGeom>
        </p:spPr>
      </p:pic>
      <p:sp>
        <p:nvSpPr>
          <p:cNvPr id="5" name="吹き出し: 角を丸めた四角形 4">
            <a:extLst>
              <a:ext uri="{FF2B5EF4-FFF2-40B4-BE49-F238E27FC236}">
                <a16:creationId xmlns:a16="http://schemas.microsoft.com/office/drawing/2014/main" id="{C1818D01-6FC9-2A0F-A8CB-A4A3E9B35989}"/>
              </a:ext>
            </a:extLst>
          </p:cNvPr>
          <p:cNvSpPr/>
          <p:nvPr/>
        </p:nvSpPr>
        <p:spPr>
          <a:xfrm>
            <a:off x="5048313" y="2753821"/>
            <a:ext cx="3286092" cy="637790"/>
          </a:xfrm>
          <a:prstGeom prst="wedgeRoundRectCallout">
            <a:avLst>
              <a:gd name="adj1" fmla="val 54897"/>
              <a:gd name="adj2" fmla="val 5491"/>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r>
              <a:rPr lang="ja-JP" altLang="en-US" sz="1200" dirty="0">
                <a:solidFill>
                  <a:schemeClr val="tx1"/>
                </a:solidFill>
                <a:latin typeface="メイリオ" panose="020B0604030504040204" pitchFamily="50" charset="-128"/>
                <a:ea typeface="メイリオ" panose="020B0604030504040204" pitchFamily="50" charset="-128"/>
              </a:rPr>
              <a:t>　リース導入の助成は、農業用機械（耐用年数７年）の購入価格の</a:t>
            </a:r>
            <a:r>
              <a:rPr lang="en-US" altLang="ja-JP" sz="1200" dirty="0">
                <a:solidFill>
                  <a:schemeClr val="tx1"/>
                </a:solidFill>
                <a:latin typeface="メイリオ" panose="020B0604030504040204" pitchFamily="50" charset="-128"/>
                <a:ea typeface="メイリオ" panose="020B0604030504040204" pitchFamily="50" charset="-128"/>
              </a:rPr>
              <a:t>3/7</a:t>
            </a:r>
            <a:r>
              <a:rPr lang="ja-JP" altLang="en-US" sz="1200" dirty="0">
                <a:solidFill>
                  <a:schemeClr val="tx1"/>
                </a:solidFill>
                <a:latin typeface="メイリオ" panose="020B0604030504040204" pitchFamily="50" charset="-128"/>
                <a:ea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rPr>
              <a:t>リース料の当初３か年分相当額</a:t>
            </a:r>
            <a:r>
              <a:rPr lang="ja-JP" altLang="en-US" sz="1200" dirty="0">
                <a:solidFill>
                  <a:schemeClr val="tx1"/>
                </a:solidFill>
                <a:latin typeface="メイリオ" panose="020B0604030504040204" pitchFamily="50" charset="-128"/>
                <a:ea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rPr>
              <a:t>を初年度</a:t>
            </a:r>
            <a:r>
              <a:rPr lang="ja-JP" altLang="en-US" sz="1200" dirty="0">
                <a:solidFill>
                  <a:schemeClr val="tx1"/>
                </a:solidFill>
                <a:latin typeface="メイリオ" panose="020B0604030504040204" pitchFamily="50" charset="-128"/>
                <a:ea typeface="メイリオ" panose="020B0604030504040204" pitchFamily="50" charset="-128"/>
              </a:rPr>
              <a:t>に支払います。</a:t>
            </a:r>
            <a:endParaRPr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28000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9" name="表 68">
            <a:extLst>
              <a:ext uri="{FF2B5EF4-FFF2-40B4-BE49-F238E27FC236}">
                <a16:creationId xmlns:a16="http://schemas.microsoft.com/office/drawing/2014/main" id="{4FCE13A4-47B5-2A28-464E-168A175D2A36}"/>
              </a:ext>
            </a:extLst>
          </p:cNvPr>
          <p:cNvGraphicFramePr>
            <a:graphicFrameLocks noGrp="1"/>
          </p:cNvGraphicFramePr>
          <p:nvPr>
            <p:extLst>
              <p:ext uri="{D42A27DB-BD31-4B8C-83A1-F6EECF244321}">
                <p14:modId xmlns:p14="http://schemas.microsoft.com/office/powerpoint/2010/main" val="2082304253"/>
              </p:ext>
            </p:extLst>
          </p:nvPr>
        </p:nvGraphicFramePr>
        <p:xfrm>
          <a:off x="117682" y="2797322"/>
          <a:ext cx="9262248" cy="3537101"/>
        </p:xfrm>
        <a:graphic>
          <a:graphicData uri="http://schemas.openxmlformats.org/drawingml/2006/table">
            <a:tbl>
              <a:tblPr firstRow="1" bandRow="1">
                <a:tableStyleId>{2D5ABB26-0587-4C30-8999-92F81FD0307C}</a:tableStyleId>
              </a:tblPr>
              <a:tblGrid>
                <a:gridCol w="2315562">
                  <a:extLst>
                    <a:ext uri="{9D8B030D-6E8A-4147-A177-3AD203B41FA5}">
                      <a16:colId xmlns:a16="http://schemas.microsoft.com/office/drawing/2014/main" val="2306074458"/>
                    </a:ext>
                  </a:extLst>
                </a:gridCol>
                <a:gridCol w="3150803">
                  <a:extLst>
                    <a:ext uri="{9D8B030D-6E8A-4147-A177-3AD203B41FA5}">
                      <a16:colId xmlns:a16="http://schemas.microsoft.com/office/drawing/2014/main" val="3879051354"/>
                    </a:ext>
                  </a:extLst>
                </a:gridCol>
                <a:gridCol w="1917576">
                  <a:extLst>
                    <a:ext uri="{9D8B030D-6E8A-4147-A177-3AD203B41FA5}">
                      <a16:colId xmlns:a16="http://schemas.microsoft.com/office/drawing/2014/main" val="2279358314"/>
                    </a:ext>
                  </a:extLst>
                </a:gridCol>
                <a:gridCol w="1878307">
                  <a:extLst>
                    <a:ext uri="{9D8B030D-6E8A-4147-A177-3AD203B41FA5}">
                      <a16:colId xmlns:a16="http://schemas.microsoft.com/office/drawing/2014/main" val="4097272483"/>
                    </a:ext>
                  </a:extLst>
                </a:gridCol>
              </a:tblGrid>
              <a:tr h="1002991">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gridSpan="2">
                  <a:txBody>
                    <a:bodyPr/>
                    <a:lstStyle/>
                    <a:p>
                      <a:pPr algn="ctr"/>
                      <a:endParaRPr kumimoji="1" lang="en-US" altLang="ja-JP" sz="1600" dirty="0">
                        <a:latin typeface="メイリオ" panose="020B0604030504040204" pitchFamily="50" charset="-128"/>
                        <a:ea typeface="メイリオ" panose="020B0604030504040204" pitchFamily="50" charset="-128"/>
                      </a:endParaRPr>
                    </a:p>
                  </a:txBody>
                  <a:tcPr anchor="b">
                    <a:lnR w="28575" cap="flat" cmpd="sng" algn="ctr">
                      <a:solidFill>
                        <a:schemeClr val="tx1"/>
                      </a:solidFill>
                      <a:prstDash val="dash"/>
                      <a:round/>
                      <a:headEnd type="none" w="med" len="med"/>
                      <a:tailEnd type="none" w="med" len="med"/>
                    </a:lnR>
                  </a:tcPr>
                </a:tc>
                <a:tc hMerge="1">
                  <a:txBody>
                    <a:bodyPr/>
                    <a:lstStyle/>
                    <a:p>
                      <a:pPr algn="l"/>
                      <a:endParaRPr kumimoji="1" lang="ja-JP" altLang="en-US" sz="1600" dirty="0">
                        <a:latin typeface="メイリオ" panose="020B0604030504040204" pitchFamily="50" charset="-128"/>
                        <a:ea typeface="メイリオ" panose="020B0604030504040204" pitchFamily="50" charset="-128"/>
                      </a:endParaRPr>
                    </a:p>
                  </a:txBody>
                  <a:tcPr anchor="b">
                    <a:lnL>
                      <a:noFill/>
                    </a:lnL>
                    <a:lnR w="28575" cap="flat" cmpd="sng" algn="ctr">
                      <a:solidFill>
                        <a:schemeClr val="tx1"/>
                      </a:solidFill>
                      <a:prstDash val="dash"/>
                      <a:round/>
                      <a:headEnd type="none" w="med" len="med"/>
                      <a:tailEnd type="none" w="med" len="med"/>
                    </a:lnR>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L w="28575" cap="flat" cmpd="sng" algn="ctr">
                      <a:solidFill>
                        <a:schemeClr val="tx1"/>
                      </a:solidFill>
                      <a:prstDash val="dash"/>
                      <a:round/>
                      <a:headEnd type="none" w="med" len="med"/>
                      <a:tailEnd type="none" w="med" len="med"/>
                    </a:lnL>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92912356"/>
                  </a:ext>
                </a:extLst>
              </a:tr>
              <a:tr h="1267055">
                <a:tc gridSpan="2">
                  <a:txBody>
                    <a:bodyPr/>
                    <a:lstStyle/>
                    <a:p>
                      <a:pPr algn="ctr"/>
                      <a:r>
                        <a:rPr kumimoji="1" lang="ja-JP" altLang="en-US" sz="1600" b="1" dirty="0">
                          <a:latin typeface="メイリオ" panose="020B0604030504040204" pitchFamily="50" charset="-128"/>
                          <a:ea typeface="メイリオ" panose="020B0604030504040204" pitchFamily="50" charset="-128"/>
                        </a:rPr>
                        <a:t>成果目標（３年後）</a:t>
                      </a:r>
                      <a:endParaRPr kumimoji="1" lang="en-US" altLang="ja-JP" sz="1600" b="1" dirty="0">
                        <a:latin typeface="メイリオ" panose="020B0604030504040204" pitchFamily="50" charset="-128"/>
                        <a:ea typeface="メイリオ" panose="020B0604030504040204" pitchFamily="50" charset="-128"/>
                      </a:endParaRPr>
                    </a:p>
                  </a:txBody>
                  <a:tcPr anchor="b">
                    <a:lnR w="28575" cap="flat" cmpd="sng" algn="ctr">
                      <a:solidFill>
                        <a:schemeClr val="tx1"/>
                      </a:solidFill>
                      <a:prstDash val="solid"/>
                      <a:round/>
                      <a:headEnd type="none" w="med" len="med"/>
                      <a:tailEnd type="none" w="med" len="med"/>
                    </a:lnR>
                  </a:tcPr>
                </a:tc>
                <a:tc hMerge="1">
                  <a:txBody>
                    <a:bodyPr/>
                    <a:lstStyle/>
                    <a:p>
                      <a:endParaRPr kumimoji="1" lang="ja-JP" altLang="en-US" sz="1600" dirty="0">
                        <a:latin typeface="メイリオ" panose="020B0604030504040204" pitchFamily="50" charset="-128"/>
                        <a:ea typeface="メイリオ" panose="020B0604030504040204" pitchFamily="50" charset="-128"/>
                      </a:endParaRPr>
                    </a:p>
                  </a:txBody>
                  <a:tcPr anchor="b">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T w="12700" cap="flat" cmpd="sng" algn="ctr">
                      <a:noFill/>
                      <a:prstDash val="solid"/>
                      <a:round/>
                      <a:headEnd type="none" w="med" len="med"/>
                      <a:tailEnd type="none" w="med" len="med"/>
                    </a:lnT>
                    <a:lnB>
                      <a:noFill/>
                    </a:lnB>
                  </a:tcPr>
                </a:tc>
                <a:extLst>
                  <a:ext uri="{0D108BD9-81ED-4DB2-BD59-A6C34878D82A}">
                    <a16:rowId xmlns:a16="http://schemas.microsoft.com/office/drawing/2014/main" val="2033583619"/>
                  </a:ext>
                </a:extLst>
              </a:tr>
              <a:tr h="1267055">
                <a:tc>
                  <a:txBody>
                    <a:bodyPr/>
                    <a:lstStyle/>
                    <a:p>
                      <a:r>
                        <a:rPr kumimoji="1" lang="ja-JP" altLang="en-US" sz="1600" dirty="0">
                          <a:latin typeface="メイリオ" panose="020B0604030504040204" pitchFamily="50" charset="-128"/>
                          <a:ea typeface="メイリオ" panose="020B0604030504040204" pitchFamily="50" charset="-128"/>
                        </a:rPr>
                        <a:t>現状経営面積</a:t>
                      </a:r>
                      <a:endParaRPr kumimoji="1" lang="en-US" altLang="ja-JP" sz="1600" dirty="0">
                        <a:latin typeface="メイリオ" panose="020B0604030504040204" pitchFamily="50" charset="-128"/>
                        <a:ea typeface="メイリオ" panose="020B0604030504040204" pitchFamily="50" charset="-128"/>
                      </a:endParaRPr>
                    </a:p>
                  </a:txBody>
                  <a:tcPr anchor="b">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R>
                      <a:noFill/>
                    </a:lnR>
                    <a:lnB w="28575" cap="flat" cmpd="sng" algn="ctr">
                      <a:noFill/>
                      <a:prstDash val="solid"/>
                      <a:round/>
                      <a:headEnd type="none" w="med" len="med"/>
                      <a:tailEnd type="none" w="med" len="med"/>
                    </a:lnB>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L>
                      <a:noFill/>
                    </a:lnL>
                    <a:lnT>
                      <a:noFill/>
                    </a:lnT>
                    <a:lnB w="28575" cap="flat" cmpd="sng" algn="ctr">
                      <a:noFill/>
                      <a:prstDash val="solid"/>
                      <a:round/>
                      <a:headEnd type="none" w="med" len="med"/>
                      <a:tailEnd type="none" w="med" len="med"/>
                    </a:lnB>
                  </a:tcPr>
                </a:tc>
                <a:extLst>
                  <a:ext uri="{0D108BD9-81ED-4DB2-BD59-A6C34878D82A}">
                    <a16:rowId xmlns:a16="http://schemas.microsoft.com/office/drawing/2014/main" val="1523092907"/>
                  </a:ext>
                </a:extLst>
              </a:tr>
            </a:tbl>
          </a:graphicData>
        </a:graphic>
      </p:graphicFrame>
      <p:sp>
        <p:nvSpPr>
          <p:cNvPr id="57" name="角丸四角形 6">
            <a:extLst>
              <a:ext uri="{FF2B5EF4-FFF2-40B4-BE49-F238E27FC236}">
                <a16:creationId xmlns:a16="http://schemas.microsoft.com/office/drawing/2014/main" id="{5C498E90-EF4C-E683-B802-E772BFD3131C}"/>
              </a:ext>
            </a:extLst>
          </p:cNvPr>
          <p:cNvSpPr>
            <a:spLocks noChangeArrowheads="1"/>
          </p:cNvSpPr>
          <p:nvPr/>
        </p:nvSpPr>
        <p:spPr bwMode="auto">
          <a:xfrm>
            <a:off x="101353" y="608890"/>
            <a:ext cx="9703294" cy="1566706"/>
          </a:xfrm>
          <a:prstGeom prst="roundRect">
            <a:avLst>
              <a:gd name="adj" fmla="val 10018"/>
            </a:avLst>
          </a:prstGeom>
          <a:noFill/>
          <a:ln w="38100" cap="flat" cmpd="sng" algn="ctr">
            <a:solidFill>
              <a:schemeClr val="accent4">
                <a:lumMod val="50000"/>
              </a:schemeClr>
            </a:solidFill>
            <a:prstDash val="solid"/>
            <a:miter lim="800000"/>
          </a:ln>
          <a:effectLst/>
        </p:spPr>
        <p:txBody>
          <a:bodyPr lIns="91411" tIns="108000" rIns="91411" bIns="45706" anchor="ctr"/>
          <a:lstStyle>
            <a:lvl1pPr>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marL="180975" indent="-180975" defTabSz="685817">
              <a:spcBef>
                <a:spcPts val="0"/>
              </a:spcBef>
              <a:spcAft>
                <a:spcPts val="400"/>
              </a:spcAft>
              <a:buNone/>
              <a:defRPr/>
            </a:pPr>
            <a:r>
              <a:rPr kumimoji="1" lang="ja-JP" altLang="en-US"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地域農業構造転換支援対策におけるリースは、</a:t>
            </a:r>
            <a:r>
              <a:rPr lang="ja-JP" altLang="en-US" sz="1600" dirty="0">
                <a:latin typeface="メイリオ" panose="020B0604030504040204" pitchFamily="50" charset="-128"/>
                <a:ea typeface="メイリオ" panose="020B0604030504040204" pitchFamily="50" charset="-128"/>
              </a:rPr>
              <a:t>地域計画</a:t>
            </a:r>
            <a:r>
              <a:rPr kumimoji="1" lang="ja-JP" altLang="en-US"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等で将来地域の農地の集積が予定されている農業経営体において、現状から</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短期間で規模拡大</a:t>
            </a:r>
            <a:r>
              <a:rPr kumimoji="1" lang="ja-JP" altLang="en-US"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を行い、リース期間終了後に</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更なる規模拡大に取り組む経営体</a:t>
            </a:r>
            <a:r>
              <a:rPr kumimoji="1" lang="ja-JP" altLang="en-US"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を支援する仕組み</a:t>
            </a:r>
            <a:endParaRPr kumimoji="1" lang="en-US" altLang="ja-JP"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180975" indent="-180975" defTabSz="685817">
              <a:spcBef>
                <a:spcPts val="0"/>
              </a:spcBef>
              <a:spcAft>
                <a:spcPts val="400"/>
              </a:spcAft>
              <a:buNone/>
              <a:defRPr/>
            </a:pPr>
            <a:r>
              <a:rPr kumimoji="1" lang="ja-JP" altLang="en-US"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rPr>
              <a:t>リース導入</a:t>
            </a:r>
            <a:r>
              <a:rPr kumimoji="1" lang="ja-JP" altLang="en-US"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は</a:t>
            </a:r>
            <a:r>
              <a:rPr kumimoji="1" lang="ja-JP" altLang="en-US" sz="160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農業用機械に限り、</a:t>
            </a:r>
            <a:r>
              <a:rPr lang="ja-JP" altLang="en-US" sz="1600" b="1" dirty="0">
                <a:latin typeface="メイリオ" panose="020B0604030504040204" pitchFamily="50" charset="-128"/>
                <a:ea typeface="メイリオ" panose="020B0604030504040204" pitchFamily="50" charset="-128"/>
              </a:rPr>
              <a:t>リース期間</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は３～７年</a:t>
            </a:r>
            <a:r>
              <a:rPr lang="ja-JP" altLang="en-US" sz="1600" b="1" dirty="0">
                <a:latin typeface="メイリオ" panose="020B0604030504040204" pitchFamily="50" charset="-128"/>
                <a:ea typeface="メイリオ" panose="020B0604030504040204" pitchFamily="50" charset="-128"/>
              </a:rPr>
              <a:t>（法定耐用年数）</a:t>
            </a:r>
            <a:r>
              <a:rPr kumimoji="1" lang="ja-JP" altLang="en-US"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の間で</a:t>
            </a:r>
            <a:r>
              <a:rPr lang="ja-JP" altLang="en-US" sz="1600" dirty="0">
                <a:latin typeface="メイリオ" panose="020B0604030504040204" pitchFamily="50" charset="-128"/>
                <a:ea typeface="メイリオ" panose="020B0604030504040204" pitchFamily="50" charset="-128"/>
              </a:rPr>
              <a:t>地域計画</a:t>
            </a:r>
            <a:r>
              <a:rPr kumimoji="1" lang="ja-JP" altLang="en-US"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の実現に必要な期間を定めることができる</a:t>
            </a:r>
            <a:endParaRPr kumimoji="1" lang="en-US" altLang="ja-JP"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sp>
        <p:nvSpPr>
          <p:cNvPr id="80" name="テキスト ボックス 79">
            <a:extLst>
              <a:ext uri="{FF2B5EF4-FFF2-40B4-BE49-F238E27FC236}">
                <a16:creationId xmlns:a16="http://schemas.microsoft.com/office/drawing/2014/main" id="{C1EB69D5-9230-B28F-E025-F4F9B1D0C6DD}"/>
              </a:ext>
            </a:extLst>
          </p:cNvPr>
          <p:cNvSpPr txBox="1"/>
          <p:nvPr/>
        </p:nvSpPr>
        <p:spPr>
          <a:xfrm>
            <a:off x="3075325" y="5705606"/>
            <a:ext cx="1626365" cy="307777"/>
          </a:xfrm>
          <a:prstGeom prst="rect">
            <a:avLst/>
          </a:prstGeom>
          <a:noFill/>
        </p:spPr>
        <p:txBody>
          <a:bodyPr wrap="square" lIns="72000" rIns="72000">
            <a:spAutoFit/>
          </a:bodyPr>
          <a:lstStyle/>
          <a:p>
            <a:pPr algn="ctr"/>
            <a:r>
              <a:rPr lang="ja-JP" altLang="en-US" sz="1400" b="1" dirty="0">
                <a:latin typeface="メイリオ" panose="020B0604030504040204" pitchFamily="50" charset="-128"/>
                <a:ea typeface="メイリオ" panose="020B0604030504040204" pitchFamily="50" charset="-128"/>
              </a:rPr>
              <a:t>リース期間</a:t>
            </a:r>
          </a:p>
        </p:txBody>
      </p:sp>
      <p:sp>
        <p:nvSpPr>
          <p:cNvPr id="82" name="テキスト ボックス 81">
            <a:extLst>
              <a:ext uri="{FF2B5EF4-FFF2-40B4-BE49-F238E27FC236}">
                <a16:creationId xmlns:a16="http://schemas.microsoft.com/office/drawing/2014/main" id="{529A6641-3CD2-29A4-53D3-1985B5D0DBBA}"/>
              </a:ext>
            </a:extLst>
          </p:cNvPr>
          <p:cNvSpPr txBox="1"/>
          <p:nvPr/>
        </p:nvSpPr>
        <p:spPr>
          <a:xfrm>
            <a:off x="3075325" y="6152926"/>
            <a:ext cx="1626365" cy="307777"/>
          </a:xfrm>
          <a:prstGeom prst="rect">
            <a:avLst/>
          </a:prstGeom>
          <a:noFill/>
        </p:spPr>
        <p:txBody>
          <a:bodyPr wrap="square" lIns="72000" rIns="72000">
            <a:spAutoFit/>
          </a:bodyPr>
          <a:lstStyle/>
          <a:p>
            <a:pPr algn="ctr"/>
            <a:r>
              <a:rPr lang="ja-JP" altLang="en-US" sz="1400" b="1" dirty="0">
                <a:latin typeface="メイリオ" panose="020B0604030504040204" pitchFamily="50" charset="-128"/>
                <a:ea typeface="メイリオ" panose="020B0604030504040204" pitchFamily="50" charset="-128"/>
              </a:rPr>
              <a:t>（３～７年）</a:t>
            </a:r>
          </a:p>
        </p:txBody>
      </p:sp>
      <p:sp>
        <p:nvSpPr>
          <p:cNvPr id="84" name="テキスト ボックス 83">
            <a:extLst>
              <a:ext uri="{FF2B5EF4-FFF2-40B4-BE49-F238E27FC236}">
                <a16:creationId xmlns:a16="http://schemas.microsoft.com/office/drawing/2014/main" id="{F0A41622-64A1-D5F8-0E4C-24BCFAA3A636}"/>
              </a:ext>
            </a:extLst>
          </p:cNvPr>
          <p:cNvSpPr txBox="1"/>
          <p:nvPr/>
        </p:nvSpPr>
        <p:spPr>
          <a:xfrm>
            <a:off x="6515158" y="2423236"/>
            <a:ext cx="3459770" cy="338554"/>
          </a:xfrm>
          <a:prstGeom prst="rect">
            <a:avLst/>
          </a:prstGeom>
          <a:noFill/>
        </p:spPr>
        <p:txBody>
          <a:bodyPr wrap="square" lIns="72000" rIns="72000">
            <a:spAutoFit/>
          </a:bodyPr>
          <a:lstStyle/>
          <a:p>
            <a:pPr algn="r"/>
            <a:r>
              <a:rPr kumimoji="1" lang="ja-JP" altLang="en-US" sz="1600" dirty="0">
                <a:latin typeface="メイリオ" panose="020B0604030504040204" pitchFamily="50" charset="-128"/>
                <a:ea typeface="メイリオ" panose="020B0604030504040204" pitchFamily="50" charset="-128"/>
              </a:rPr>
              <a:t>地域計画の集積目標（</a:t>
            </a:r>
            <a:r>
              <a:rPr kumimoji="1" lang="en-US" altLang="ja-JP" sz="1600" dirty="0">
                <a:latin typeface="メイリオ" panose="020B0604030504040204" pitchFamily="50" charset="-128"/>
                <a:ea typeface="メイリオ" panose="020B0604030504040204" pitchFamily="50" charset="-128"/>
              </a:rPr>
              <a:t>10</a:t>
            </a:r>
            <a:r>
              <a:rPr kumimoji="1" lang="ja-JP" altLang="en-US" sz="1600" dirty="0">
                <a:latin typeface="メイリオ" panose="020B0604030504040204" pitchFamily="50" charset="-128"/>
                <a:ea typeface="メイリオ" panose="020B0604030504040204" pitchFamily="50" charset="-128"/>
              </a:rPr>
              <a:t>年後）</a:t>
            </a:r>
            <a:endParaRPr kumimoji="1" lang="en-US" altLang="ja-JP" sz="1600" dirty="0">
              <a:latin typeface="メイリオ" panose="020B0604030504040204" pitchFamily="50" charset="-128"/>
              <a:ea typeface="メイリオ" panose="020B0604030504040204" pitchFamily="50" charset="-128"/>
            </a:endParaRPr>
          </a:p>
        </p:txBody>
      </p:sp>
      <p:sp>
        <p:nvSpPr>
          <p:cNvPr id="86" name="テキスト ボックス 85">
            <a:extLst>
              <a:ext uri="{FF2B5EF4-FFF2-40B4-BE49-F238E27FC236}">
                <a16:creationId xmlns:a16="http://schemas.microsoft.com/office/drawing/2014/main" id="{81E33A34-2978-C45D-F200-C6AF42B9543B}"/>
              </a:ext>
            </a:extLst>
          </p:cNvPr>
          <p:cNvSpPr txBox="1"/>
          <p:nvPr/>
        </p:nvSpPr>
        <p:spPr>
          <a:xfrm>
            <a:off x="101353" y="2590451"/>
            <a:ext cx="2916188" cy="369332"/>
          </a:xfrm>
          <a:prstGeom prst="rect">
            <a:avLst/>
          </a:prstGeom>
          <a:noFill/>
        </p:spPr>
        <p:txBody>
          <a:bodyPr wrap="square" lIns="180000">
            <a:spAutoFit/>
          </a:bodyPr>
          <a:lstStyle/>
          <a:p>
            <a:r>
              <a:rPr lang="ja-JP" altLang="en-US" b="1" dirty="0">
                <a:latin typeface="メイリオ" panose="020B0604030504040204" pitchFamily="50" charset="-128"/>
                <a:ea typeface="メイリオ" panose="020B0604030504040204" pitchFamily="50" charset="-128"/>
              </a:rPr>
              <a:t>＜経営面積のイメージ＞</a:t>
            </a:r>
          </a:p>
        </p:txBody>
      </p:sp>
      <p:sp>
        <p:nvSpPr>
          <p:cNvPr id="87" name="矢印: 下 86">
            <a:extLst>
              <a:ext uri="{FF2B5EF4-FFF2-40B4-BE49-F238E27FC236}">
                <a16:creationId xmlns:a16="http://schemas.microsoft.com/office/drawing/2014/main" id="{96912276-B150-DB6A-7E24-EC29BB6B3795}"/>
              </a:ext>
            </a:extLst>
          </p:cNvPr>
          <p:cNvSpPr/>
          <p:nvPr/>
        </p:nvSpPr>
        <p:spPr>
          <a:xfrm rot="10800000">
            <a:off x="4980972" y="3792645"/>
            <a:ext cx="416143" cy="1224000"/>
          </a:xfrm>
          <a:prstGeom prst="downArrow">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88" name="矢印: 下 87">
            <a:extLst>
              <a:ext uri="{FF2B5EF4-FFF2-40B4-BE49-F238E27FC236}">
                <a16:creationId xmlns:a16="http://schemas.microsoft.com/office/drawing/2014/main" id="{4C6C1788-B92D-8A24-8333-CEB36E399863}"/>
              </a:ext>
            </a:extLst>
          </p:cNvPr>
          <p:cNvSpPr/>
          <p:nvPr/>
        </p:nvSpPr>
        <p:spPr>
          <a:xfrm rot="10800000">
            <a:off x="1875422" y="5056296"/>
            <a:ext cx="416143" cy="1224000"/>
          </a:xfrm>
          <a:prstGeom prst="downArrow">
            <a:avLst/>
          </a:prstGeom>
          <a:pattFill prst="pct25">
            <a:fgClr>
              <a:schemeClr val="tx1"/>
            </a:fgClr>
            <a:bgClr>
              <a:schemeClr val="bg1"/>
            </a:bgClr>
          </a:patt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89" name="テキスト ボックス 88">
            <a:extLst>
              <a:ext uri="{FF2B5EF4-FFF2-40B4-BE49-F238E27FC236}">
                <a16:creationId xmlns:a16="http://schemas.microsoft.com/office/drawing/2014/main" id="{02A4F0E1-5912-1D7A-3528-B2662BB87894}"/>
              </a:ext>
            </a:extLst>
          </p:cNvPr>
          <p:cNvSpPr txBox="1"/>
          <p:nvPr/>
        </p:nvSpPr>
        <p:spPr>
          <a:xfrm>
            <a:off x="2567768" y="6376857"/>
            <a:ext cx="6498739" cy="346249"/>
          </a:xfrm>
          <a:prstGeom prst="rect">
            <a:avLst/>
          </a:prstGeom>
          <a:noFill/>
        </p:spPr>
        <p:txBody>
          <a:bodyPr wrap="square" lIns="72000" rIns="72000">
            <a:spAutoFit/>
          </a:bodyPr>
          <a:lstStyle/>
          <a:p>
            <a:pPr marL="144000" indent="-144000">
              <a:lnSpc>
                <a:spcPct val="150000"/>
              </a:lnSpc>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成果目標が達成されない場合は、リース期間の延長等により取組を継続</a:t>
            </a:r>
            <a:endParaRPr lang="en-US" altLang="ja-JP" sz="1200" dirty="0">
              <a:latin typeface="メイリオ" panose="020B0604030504040204" pitchFamily="50" charset="-128"/>
              <a:ea typeface="メイリオ" panose="020B0604030504040204" pitchFamily="50" charset="-128"/>
            </a:endParaRPr>
          </a:p>
        </p:txBody>
      </p:sp>
      <p:sp>
        <p:nvSpPr>
          <p:cNvPr id="90" name="テキスト ボックス 89">
            <a:extLst>
              <a:ext uri="{FF2B5EF4-FFF2-40B4-BE49-F238E27FC236}">
                <a16:creationId xmlns:a16="http://schemas.microsoft.com/office/drawing/2014/main" id="{8817D7E5-2D19-1C32-BA65-6318507A67E9}"/>
              </a:ext>
            </a:extLst>
          </p:cNvPr>
          <p:cNvSpPr txBox="1"/>
          <p:nvPr/>
        </p:nvSpPr>
        <p:spPr>
          <a:xfrm>
            <a:off x="5058461" y="3199018"/>
            <a:ext cx="2710346" cy="584775"/>
          </a:xfrm>
          <a:prstGeom prst="rect">
            <a:avLst/>
          </a:prstGeom>
          <a:noFill/>
        </p:spPr>
        <p:txBody>
          <a:bodyPr wrap="square" lIns="72000" rIns="72000">
            <a:spAutoFit/>
          </a:bodyPr>
          <a:lstStyle/>
          <a:p>
            <a:pPr algn="ctr"/>
            <a:r>
              <a:rPr kumimoji="1" lang="ja-JP" altLang="en-US" sz="1600" dirty="0">
                <a:latin typeface="メイリオ" panose="020B0604030504040204" pitchFamily="50" charset="-128"/>
                <a:ea typeface="メイリオ" panose="020B0604030504040204" pitchFamily="50" charset="-128"/>
              </a:rPr>
              <a:t>リース期間終了後の</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b="1" dirty="0">
                <a:latin typeface="メイリオ" panose="020B0604030504040204" pitchFamily="50" charset="-128"/>
                <a:ea typeface="メイリオ" panose="020B0604030504040204" pitchFamily="50" charset="-128"/>
              </a:rPr>
              <a:t>更なる規模拡大目標</a:t>
            </a:r>
            <a:endParaRPr kumimoji="1" lang="en-US" altLang="ja-JP" sz="1600" b="1" dirty="0">
              <a:latin typeface="メイリオ" panose="020B0604030504040204" pitchFamily="50" charset="-128"/>
              <a:ea typeface="メイリオ" panose="020B0604030504040204" pitchFamily="50" charset="-128"/>
            </a:endParaRPr>
          </a:p>
        </p:txBody>
      </p:sp>
      <p:sp>
        <p:nvSpPr>
          <p:cNvPr id="91" name="テキスト ボックス 90">
            <a:extLst>
              <a:ext uri="{FF2B5EF4-FFF2-40B4-BE49-F238E27FC236}">
                <a16:creationId xmlns:a16="http://schemas.microsoft.com/office/drawing/2014/main" id="{57F28082-A875-F2D2-71D1-57F0D93D7A04}"/>
              </a:ext>
            </a:extLst>
          </p:cNvPr>
          <p:cNvSpPr txBox="1"/>
          <p:nvPr/>
        </p:nvSpPr>
        <p:spPr>
          <a:xfrm>
            <a:off x="5671836" y="4377100"/>
            <a:ext cx="4132811" cy="461665"/>
          </a:xfrm>
          <a:prstGeom prst="rect">
            <a:avLst/>
          </a:prstGeom>
          <a:noFill/>
        </p:spPr>
        <p:txBody>
          <a:bodyPr wrap="square" lIns="72000" rIns="72000">
            <a:spAutoFit/>
          </a:bodyPr>
          <a:lstStyle/>
          <a:p>
            <a:pPr marL="180975" marR="0" lvl="0" indent="-457200" algn="l" defTabSz="685817" rtl="0" eaLnBrk="1" fontAlgn="auto" latinLnBrk="0" hangingPunct="1">
              <a:spcBef>
                <a:spcPts val="0"/>
              </a:spcBef>
              <a:spcAft>
                <a:spcPts val="400"/>
              </a:spcAft>
              <a:buClrTx/>
              <a:buSzTx/>
              <a:buFontTx/>
              <a:buNone/>
              <a:tabLst/>
              <a:defRPr/>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　成果目標から更に規模拡大する目標が地域計画等で確認できること</a:t>
            </a:r>
            <a:endParaRPr kumimoji="1" lang="en-US" altLang="ja-JP" sz="120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sp>
        <p:nvSpPr>
          <p:cNvPr id="2" name="矢印: 左右 1">
            <a:extLst>
              <a:ext uri="{FF2B5EF4-FFF2-40B4-BE49-F238E27FC236}">
                <a16:creationId xmlns:a16="http://schemas.microsoft.com/office/drawing/2014/main" id="{15613CA1-4B61-D886-9264-41CC95ECBE36}"/>
              </a:ext>
            </a:extLst>
          </p:cNvPr>
          <p:cNvSpPr/>
          <p:nvPr/>
        </p:nvSpPr>
        <p:spPr>
          <a:xfrm>
            <a:off x="2490279" y="5947787"/>
            <a:ext cx="2602338" cy="217137"/>
          </a:xfrm>
          <a:prstGeom prst="leftRightArrow">
            <a:avLst>
              <a:gd name="adj1" fmla="val 50000"/>
              <a:gd name="adj2" fmla="val 98253"/>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四角形: 角を丸くする 2">
            <a:extLst>
              <a:ext uri="{FF2B5EF4-FFF2-40B4-BE49-F238E27FC236}">
                <a16:creationId xmlns:a16="http://schemas.microsoft.com/office/drawing/2014/main" id="{9DF1CF00-ED3A-487A-CA99-0936048D311B}"/>
              </a:ext>
            </a:extLst>
          </p:cNvPr>
          <p:cNvSpPr/>
          <p:nvPr/>
        </p:nvSpPr>
        <p:spPr>
          <a:xfrm>
            <a:off x="9526948" y="6478948"/>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８</a:t>
            </a:r>
          </a:p>
        </p:txBody>
      </p:sp>
      <p:sp>
        <p:nvSpPr>
          <p:cNvPr id="5" name="正方形/長方形 4">
            <a:extLst>
              <a:ext uri="{FF2B5EF4-FFF2-40B4-BE49-F238E27FC236}">
                <a16:creationId xmlns:a16="http://schemas.microsoft.com/office/drawing/2014/main" id="{45BB12E0-1CA9-E763-B489-CBF98A04B469}"/>
              </a:ext>
            </a:extLst>
          </p:cNvPr>
          <p:cNvSpPr/>
          <p:nvPr/>
        </p:nvSpPr>
        <p:spPr>
          <a:xfrm>
            <a:off x="1726043" y="103164"/>
            <a:ext cx="6453913" cy="349702"/>
          </a:xfrm>
          <a:prstGeom prst="rect">
            <a:avLst/>
          </a:prstGeom>
          <a:solidFill>
            <a:schemeClr val="accent4">
              <a:lumMod val="40000"/>
              <a:lumOff val="60000"/>
            </a:schemeClr>
          </a:solidFill>
          <a:ln>
            <a:solidFill>
              <a:schemeClr val="tx1"/>
            </a:solidFill>
          </a:ln>
        </p:spPr>
        <p:txBody>
          <a:bodyPr wrap="square" tIns="72000" bIns="0" anchor="t">
            <a:spAutoFit/>
          </a:bodyPr>
          <a:lstStyle/>
          <a:p>
            <a:pPr algn="ctr"/>
            <a:r>
              <a:rPr lang="ja-JP" altLang="en-US" dirty="0">
                <a:latin typeface="メイリオ" panose="020B0604030504040204" pitchFamily="50" charset="-128"/>
                <a:ea typeface="メイリオ" panose="020B0604030504040204" pitchFamily="50" charset="-128"/>
              </a:rPr>
              <a:t>地域農業構造転換支援対策におけるリースのしくみ</a:t>
            </a:r>
          </a:p>
        </p:txBody>
      </p:sp>
      <p:sp>
        <p:nvSpPr>
          <p:cNvPr id="6" name="テキスト ボックス 5">
            <a:extLst>
              <a:ext uri="{FF2B5EF4-FFF2-40B4-BE49-F238E27FC236}">
                <a16:creationId xmlns:a16="http://schemas.microsoft.com/office/drawing/2014/main" id="{8EBCF2E7-2B5A-9F0B-D2B8-30520EAD2F31}"/>
              </a:ext>
            </a:extLst>
          </p:cNvPr>
          <p:cNvSpPr txBox="1"/>
          <p:nvPr/>
        </p:nvSpPr>
        <p:spPr>
          <a:xfrm>
            <a:off x="8839200" y="100143"/>
            <a:ext cx="1066800" cy="338554"/>
          </a:xfrm>
          <a:prstGeom prst="rect">
            <a:avLst/>
          </a:prstGeom>
          <a:noFill/>
        </p:spPr>
        <p:txBody>
          <a:bodyPr wrap="square" lIns="72000" rIns="72000">
            <a:spAutoFit/>
          </a:bodyPr>
          <a:lstStyle/>
          <a:p>
            <a:pPr marL="180975" marR="0" lvl="0" indent="-457200" algn="l" defTabSz="685817" rtl="0" eaLnBrk="1" fontAlgn="auto" latinLnBrk="0" hangingPunct="1">
              <a:spcBef>
                <a:spcPts val="0"/>
              </a:spcBef>
              <a:spcAft>
                <a:spcPts val="400"/>
              </a:spcAft>
              <a:buClrTx/>
              <a:buSzTx/>
              <a:buFontTx/>
              <a:buNone/>
              <a:tabLst/>
              <a:defRPr/>
            </a:pPr>
            <a:r>
              <a:rPr lang="ja-JP" altLang="en-US" sz="1600" dirty="0">
                <a:latin typeface="メイリオ" panose="020B0604030504040204" pitchFamily="50" charset="-128"/>
                <a:ea typeface="メイリオ" panose="020B0604030504040204" pitchFamily="50" charset="-128"/>
              </a:rPr>
              <a:t>＜参考＞</a:t>
            </a:r>
            <a:endParaRPr kumimoji="1" lang="en-US" altLang="ja-JP" sz="160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nvGrpSpPr>
          <p:cNvPr id="11" name="グループ化 10">
            <a:extLst>
              <a:ext uri="{FF2B5EF4-FFF2-40B4-BE49-F238E27FC236}">
                <a16:creationId xmlns:a16="http://schemas.microsoft.com/office/drawing/2014/main" id="{7A947B71-71CE-2071-B988-83D27F906203}"/>
              </a:ext>
            </a:extLst>
          </p:cNvPr>
          <p:cNvGrpSpPr/>
          <p:nvPr/>
        </p:nvGrpSpPr>
        <p:grpSpPr>
          <a:xfrm>
            <a:off x="5698635" y="3893977"/>
            <a:ext cx="2994508" cy="523220"/>
            <a:chOff x="3021390" y="3669811"/>
            <a:chExt cx="1972865" cy="774175"/>
          </a:xfrm>
        </p:grpSpPr>
        <p:sp>
          <p:nvSpPr>
            <p:cNvPr id="7" name="テキスト ボックス 6">
              <a:extLst>
                <a:ext uri="{FF2B5EF4-FFF2-40B4-BE49-F238E27FC236}">
                  <a16:creationId xmlns:a16="http://schemas.microsoft.com/office/drawing/2014/main" id="{2BF870FA-0EB5-BB13-48A9-8D9FF034E3A0}"/>
                </a:ext>
              </a:extLst>
            </p:cNvPr>
            <p:cNvSpPr txBox="1"/>
            <p:nvPr/>
          </p:nvSpPr>
          <p:spPr>
            <a:xfrm>
              <a:off x="3060492" y="3669811"/>
              <a:ext cx="1933763" cy="774175"/>
            </a:xfrm>
            <a:prstGeom prst="rect">
              <a:avLst/>
            </a:prstGeom>
            <a:noFill/>
          </p:spPr>
          <p:txBody>
            <a:bodyPr wrap="square" lIns="72000" rIns="72000">
              <a:spAutoFit/>
            </a:bodyPr>
            <a:lstStyle/>
            <a:p>
              <a:pPr marL="144000" indent="-144000"/>
              <a:r>
                <a:rPr lang="ja-JP" altLang="en-US" sz="1400" dirty="0">
                  <a:latin typeface="メイリオ" panose="020B0604030504040204" pitchFamily="50" charset="-128"/>
                  <a:ea typeface="メイリオ" panose="020B0604030504040204" pitchFamily="50" charset="-128"/>
                </a:rPr>
                <a:t>事業実施地区内での経営面積</a:t>
              </a:r>
              <a:endParaRPr lang="en-US" altLang="ja-JP" sz="1400" dirty="0">
                <a:latin typeface="メイリオ" panose="020B0604030504040204" pitchFamily="50" charset="-128"/>
                <a:ea typeface="メイリオ" panose="020B0604030504040204" pitchFamily="50" charset="-128"/>
              </a:endParaRPr>
            </a:p>
            <a:p>
              <a:pPr marL="144000" indent="-144000"/>
              <a:r>
                <a:rPr lang="ja-JP" altLang="en-US" sz="1400" dirty="0">
                  <a:latin typeface="メイリオ" panose="020B0604030504040204" pitchFamily="50" charset="-128"/>
                  <a:ea typeface="メイリオ" panose="020B0604030504040204" pitchFamily="50" charset="-128"/>
                </a:rPr>
                <a:t>の３割以上又は</a:t>
              </a:r>
              <a:r>
                <a:rPr lang="en-US" altLang="ja-JP" sz="1400" dirty="0">
                  <a:latin typeface="メイリオ" panose="020B0604030504040204" pitchFamily="50" charset="-128"/>
                  <a:ea typeface="メイリオ" panose="020B0604030504040204" pitchFamily="50" charset="-128"/>
                </a:rPr>
                <a:t>10ha</a:t>
              </a:r>
              <a:r>
                <a:rPr lang="ja-JP" altLang="en-US" sz="1400" dirty="0">
                  <a:latin typeface="メイリオ" panose="020B0604030504040204" pitchFamily="50" charset="-128"/>
                  <a:ea typeface="メイリオ" panose="020B0604030504040204" pitchFamily="50" charset="-128"/>
                </a:rPr>
                <a:t>以上拡大等</a:t>
              </a:r>
              <a:endParaRPr lang="en-US" altLang="ja-JP" sz="1400" dirty="0">
                <a:latin typeface="メイリオ" panose="020B0604030504040204" pitchFamily="50" charset="-128"/>
                <a:ea typeface="メイリオ" panose="020B0604030504040204" pitchFamily="50" charset="-128"/>
              </a:endParaRPr>
            </a:p>
          </p:txBody>
        </p:sp>
        <p:sp>
          <p:nvSpPr>
            <p:cNvPr id="8" name="大かっこ 7">
              <a:extLst>
                <a:ext uri="{FF2B5EF4-FFF2-40B4-BE49-F238E27FC236}">
                  <a16:creationId xmlns:a16="http://schemas.microsoft.com/office/drawing/2014/main" id="{2DA69F16-BB7E-DD10-15EC-6B51308A6A11}"/>
                </a:ext>
              </a:extLst>
            </p:cNvPr>
            <p:cNvSpPr/>
            <p:nvPr/>
          </p:nvSpPr>
          <p:spPr>
            <a:xfrm>
              <a:off x="3021390" y="3679929"/>
              <a:ext cx="1847246" cy="672564"/>
            </a:xfrm>
            <a:prstGeom prst="bracketPair">
              <a:avLst>
                <a:gd name="adj" fmla="val 1100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10" name="グループ化 9">
            <a:extLst>
              <a:ext uri="{FF2B5EF4-FFF2-40B4-BE49-F238E27FC236}">
                <a16:creationId xmlns:a16="http://schemas.microsoft.com/office/drawing/2014/main" id="{950DF9E9-E6EC-8F61-70AE-B7436A7F1D08}"/>
              </a:ext>
            </a:extLst>
          </p:cNvPr>
          <p:cNvGrpSpPr/>
          <p:nvPr/>
        </p:nvGrpSpPr>
        <p:grpSpPr>
          <a:xfrm>
            <a:off x="2550351" y="5149905"/>
            <a:ext cx="2686370" cy="523220"/>
            <a:chOff x="4579" y="4904843"/>
            <a:chExt cx="1847246" cy="841778"/>
          </a:xfrm>
        </p:grpSpPr>
        <p:sp>
          <p:nvSpPr>
            <p:cNvPr id="4" name="テキスト ボックス 3">
              <a:extLst>
                <a:ext uri="{FF2B5EF4-FFF2-40B4-BE49-F238E27FC236}">
                  <a16:creationId xmlns:a16="http://schemas.microsoft.com/office/drawing/2014/main" id="{4868BE74-D2A9-1846-6F6E-A8EE43C58333}"/>
                </a:ext>
              </a:extLst>
            </p:cNvPr>
            <p:cNvSpPr txBox="1"/>
            <p:nvPr/>
          </p:nvSpPr>
          <p:spPr>
            <a:xfrm>
              <a:off x="17973" y="4904843"/>
              <a:ext cx="1789462" cy="841778"/>
            </a:xfrm>
            <a:prstGeom prst="rect">
              <a:avLst/>
            </a:prstGeom>
            <a:noFill/>
          </p:spPr>
          <p:txBody>
            <a:bodyPr wrap="square" lIns="72000" rIns="72000">
              <a:spAutoFit/>
            </a:bodyPr>
            <a:lstStyle/>
            <a:p>
              <a:pPr marL="144000" indent="-144000" algn="ctr"/>
              <a:r>
                <a:rPr lang="ja-JP" altLang="en-US" sz="1400" dirty="0">
                  <a:latin typeface="メイリオ" panose="020B0604030504040204" pitchFamily="50" charset="-128"/>
                  <a:ea typeface="メイリオ" panose="020B0604030504040204" pitchFamily="50" charset="-128"/>
                </a:rPr>
                <a:t>事業実施地区内での経営面積</a:t>
              </a:r>
              <a:endParaRPr lang="en-US" altLang="ja-JP" sz="1400" dirty="0">
                <a:latin typeface="メイリオ" panose="020B0604030504040204" pitchFamily="50" charset="-128"/>
                <a:ea typeface="メイリオ" panose="020B0604030504040204" pitchFamily="50" charset="-128"/>
              </a:endParaRPr>
            </a:p>
            <a:p>
              <a:pPr marL="144000" indent="-144000" algn="ctr"/>
              <a:r>
                <a:rPr lang="ja-JP" altLang="en-US" sz="1400" dirty="0">
                  <a:latin typeface="メイリオ" panose="020B0604030504040204" pitchFamily="50" charset="-128"/>
                  <a:ea typeface="メイリオ" panose="020B0604030504040204" pitchFamily="50" charset="-128"/>
                </a:rPr>
                <a:t>の３割以上又は４</a:t>
              </a:r>
              <a:r>
                <a:rPr lang="en-US" altLang="ja-JP" sz="1400" dirty="0">
                  <a:latin typeface="メイリオ" panose="020B0604030504040204" pitchFamily="50" charset="-128"/>
                  <a:ea typeface="メイリオ" panose="020B0604030504040204" pitchFamily="50" charset="-128"/>
                </a:rPr>
                <a:t>ha</a:t>
              </a:r>
              <a:r>
                <a:rPr lang="ja-JP" altLang="en-US" sz="1400" dirty="0">
                  <a:latin typeface="メイリオ" panose="020B0604030504040204" pitchFamily="50" charset="-128"/>
                  <a:ea typeface="メイリオ" panose="020B0604030504040204" pitchFamily="50" charset="-128"/>
                </a:rPr>
                <a:t>以上拡大</a:t>
              </a:r>
              <a:endParaRPr lang="en-US" altLang="ja-JP" sz="1400" dirty="0">
                <a:latin typeface="メイリオ" panose="020B0604030504040204" pitchFamily="50" charset="-128"/>
                <a:ea typeface="メイリオ" panose="020B0604030504040204" pitchFamily="50" charset="-128"/>
              </a:endParaRPr>
            </a:p>
          </p:txBody>
        </p:sp>
        <p:sp>
          <p:nvSpPr>
            <p:cNvPr id="9" name="大かっこ 8">
              <a:extLst>
                <a:ext uri="{FF2B5EF4-FFF2-40B4-BE49-F238E27FC236}">
                  <a16:creationId xmlns:a16="http://schemas.microsoft.com/office/drawing/2014/main" id="{76969F08-2520-322C-A80A-BAA8021705E6}"/>
                </a:ext>
              </a:extLst>
            </p:cNvPr>
            <p:cNvSpPr/>
            <p:nvPr/>
          </p:nvSpPr>
          <p:spPr>
            <a:xfrm>
              <a:off x="4579" y="4937893"/>
              <a:ext cx="1847246" cy="672564"/>
            </a:xfrm>
            <a:prstGeom prst="bracketPair">
              <a:avLst>
                <a:gd name="adj" fmla="val 1100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12" name="吹き出し: 角を丸めた四角形 11">
            <a:extLst>
              <a:ext uri="{FF2B5EF4-FFF2-40B4-BE49-F238E27FC236}">
                <a16:creationId xmlns:a16="http://schemas.microsoft.com/office/drawing/2014/main" id="{0ABD5935-E2AF-2D77-A0A9-6B526D23B071}"/>
              </a:ext>
            </a:extLst>
          </p:cNvPr>
          <p:cNvSpPr/>
          <p:nvPr/>
        </p:nvSpPr>
        <p:spPr>
          <a:xfrm>
            <a:off x="6200941" y="5106829"/>
            <a:ext cx="1949852" cy="650485"/>
          </a:xfrm>
          <a:prstGeom prst="wedgeRoundRectCallout">
            <a:avLst>
              <a:gd name="adj1" fmla="val 56889"/>
              <a:gd name="adj2" fmla="val 11586"/>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r>
              <a:rPr lang="ja-JP" altLang="en-US" sz="1200" dirty="0">
                <a:solidFill>
                  <a:srgbClr val="FF0000"/>
                </a:solidFill>
                <a:latin typeface="メイリオ" panose="020B0604030504040204" pitchFamily="50" charset="-128"/>
                <a:ea typeface="メイリオ" panose="020B0604030504040204" pitchFamily="50" charset="-128"/>
              </a:rPr>
              <a:t>　</a:t>
            </a:r>
            <a:r>
              <a:rPr lang="ja-JP" altLang="en-US" sz="1200" dirty="0">
                <a:solidFill>
                  <a:schemeClr val="tx1"/>
                </a:solidFill>
                <a:latin typeface="メイリオ" panose="020B0604030504040204" pitchFamily="50" charset="-128"/>
                <a:ea typeface="メイリオ" panose="020B0604030504040204" pitchFamily="50" charset="-128"/>
              </a:rPr>
              <a:t>購入支援の場合は、更なる規模拡大目標の確認は必要ありません</a:t>
            </a:r>
            <a:r>
              <a:rPr lang="ja-JP" altLang="en-US" sz="1200" dirty="0">
                <a:latin typeface="メイリオ" panose="020B0604030504040204" pitchFamily="50" charset="-128"/>
                <a:ea typeface="メイリオ" panose="020B0604030504040204" pitchFamily="50" charset="-128"/>
              </a:rPr>
              <a:t>。</a:t>
            </a:r>
          </a:p>
        </p:txBody>
      </p:sp>
      <p:pic>
        <p:nvPicPr>
          <p:cNvPr id="13" name="Picture 4" descr="指揮棒を持った会社員のイラスト（女性）">
            <a:extLst>
              <a:ext uri="{FF2B5EF4-FFF2-40B4-BE49-F238E27FC236}">
                <a16:creationId xmlns:a16="http://schemas.microsoft.com/office/drawing/2014/main" id="{046C1760-718F-06A9-2CD2-AB7A7E306D5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84414" y="4718302"/>
            <a:ext cx="1268725" cy="153784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9" descr="クリップボードに書き込む人のイラスト（男性会社員）">
            <a:extLst>
              <a:ext uri="{FF2B5EF4-FFF2-40B4-BE49-F238E27FC236}">
                <a16:creationId xmlns:a16="http://schemas.microsoft.com/office/drawing/2014/main" id="{5E66321F-1149-B666-AC3E-91CFB470DA3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2546" y="3666520"/>
            <a:ext cx="694176" cy="1051782"/>
          </a:xfrm>
          <a:prstGeom prst="rect">
            <a:avLst/>
          </a:prstGeom>
          <a:noFill/>
          <a:extLst>
            <a:ext uri="{909E8E84-426E-40DD-AFC4-6F175D3DCCD1}">
              <a14:hiddenFill xmlns:a14="http://schemas.microsoft.com/office/drawing/2010/main">
                <a:solidFill>
                  <a:srgbClr val="FFFFFF"/>
                </a:solidFill>
              </a14:hiddenFill>
            </a:ext>
          </a:extLst>
        </p:spPr>
      </p:pic>
      <p:sp>
        <p:nvSpPr>
          <p:cNvPr id="15" name="吹き出し: 角を丸めた四角形 14">
            <a:extLst>
              <a:ext uri="{FF2B5EF4-FFF2-40B4-BE49-F238E27FC236}">
                <a16:creationId xmlns:a16="http://schemas.microsoft.com/office/drawing/2014/main" id="{B6913C46-CAAF-14FD-581B-0DC3A6D64308}"/>
              </a:ext>
            </a:extLst>
          </p:cNvPr>
          <p:cNvSpPr/>
          <p:nvPr/>
        </p:nvSpPr>
        <p:spPr>
          <a:xfrm>
            <a:off x="1435888" y="3498577"/>
            <a:ext cx="2378466" cy="906942"/>
          </a:xfrm>
          <a:prstGeom prst="wedgeRoundRectCallout">
            <a:avLst>
              <a:gd name="adj1" fmla="val -56052"/>
              <a:gd name="adj2" fmla="val -16664"/>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r>
              <a:rPr lang="ja-JP" altLang="en-US" sz="1200" dirty="0">
                <a:solidFill>
                  <a:schemeClr val="tx1"/>
                </a:solidFill>
                <a:latin typeface="メイリオ" panose="020B0604030504040204" pitchFamily="50" charset="-128"/>
                <a:ea typeface="メイリオ" panose="020B0604030504040204" pitchFamily="50" charset="-128"/>
              </a:rPr>
              <a:t>　成果目標である３割又は４</a:t>
            </a:r>
            <a:r>
              <a:rPr lang="en-US" altLang="ja-JP" sz="1200" dirty="0">
                <a:solidFill>
                  <a:schemeClr val="tx1"/>
                </a:solidFill>
                <a:latin typeface="メイリオ" panose="020B0604030504040204" pitchFamily="50" charset="-128"/>
                <a:ea typeface="メイリオ" panose="020B0604030504040204" pitchFamily="50" charset="-128"/>
              </a:rPr>
              <a:t>ha</a:t>
            </a:r>
            <a:r>
              <a:rPr lang="ja-JP" altLang="en-US" sz="1200" dirty="0">
                <a:solidFill>
                  <a:schemeClr val="tx1"/>
                </a:solidFill>
                <a:latin typeface="メイリオ" panose="020B0604030504040204" pitchFamily="50" charset="-128"/>
                <a:ea typeface="メイリオ" panose="020B0604030504040204" pitchFamily="50" charset="-128"/>
              </a:rPr>
              <a:t>以上の拡大は、目標年度である計画承認の翌々年度（</a:t>
            </a:r>
            <a:r>
              <a:rPr lang="ja-JP" altLang="en-US" sz="1200" dirty="0">
                <a:solidFill>
                  <a:srgbClr val="FF0000"/>
                </a:solidFill>
                <a:latin typeface="メイリオ" panose="020B0604030504040204" pitchFamily="50" charset="-128"/>
                <a:ea typeface="メイリオ" panose="020B0604030504040204" pitchFamily="50" charset="-128"/>
              </a:rPr>
              <a:t>３年後</a:t>
            </a:r>
            <a:r>
              <a:rPr lang="ja-JP" altLang="en-US" sz="1200" dirty="0">
                <a:solidFill>
                  <a:schemeClr val="tx1"/>
                </a:solidFill>
                <a:latin typeface="メイリオ" panose="020B0604030504040204" pitchFamily="50" charset="-128"/>
                <a:ea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rPr>
              <a:t>の目標</a:t>
            </a:r>
            <a:r>
              <a:rPr lang="ja-JP" altLang="en-US" sz="1200" dirty="0">
                <a:solidFill>
                  <a:schemeClr val="tx1"/>
                </a:solidFill>
                <a:latin typeface="メイリオ" panose="020B0604030504040204" pitchFamily="50" charset="-128"/>
                <a:ea typeface="メイリオ" panose="020B0604030504040204" pitchFamily="50" charset="-128"/>
              </a:rPr>
              <a:t>になります。</a:t>
            </a:r>
            <a:endParaRPr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918699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29041FAEF03FC4C8C2F555282707911" ma:contentTypeVersion="16" ma:contentTypeDescription="新しいドキュメントを作成します。" ma:contentTypeScope="" ma:versionID="a040becb4450e1977457c5d0e06467f9">
  <xsd:schema xmlns:xsd="http://www.w3.org/2001/XMLSchema" xmlns:xs="http://www.w3.org/2001/XMLSchema" xmlns:p="http://schemas.microsoft.com/office/2006/metadata/properties" xmlns:ns2="e5d3d4bb-76b6-477d-98a4-7ff5e31f3244" xmlns:ns3="e3e09e67-d7cc-4e47-828f-5f2cf354dd97" targetNamespace="http://schemas.microsoft.com/office/2006/metadata/properties" ma:root="true" ma:fieldsID="580289082ea00bf269646b5e67dd6263" ns2:_="" ns3:_="">
    <xsd:import namespace="e5d3d4bb-76b6-477d-98a4-7ff5e31f3244"/>
    <xsd:import namespace="e3e09e67-d7cc-4e47-828f-5f2cf354dd97"/>
    <xsd:element name="properties">
      <xsd:complexType>
        <xsd:sequence>
          <xsd:element name="documentManagement">
            <xsd:complexType>
              <xsd:all>
                <xsd:element ref="ns2:_x4f5c__x6210__x65e5__x6642_" minOccurs="0"/>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d3d4bb-76b6-477d-98a4-7ff5e31f3244"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6"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2" nillable="true" ma:displayName="Location" ma:description="" ma:indexed="true"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3e09e67-d7cc-4e47-828f-5f2cf354dd97"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c8ba98a2-cb25-4bdf-9e9b-02b45c7f7662}" ma:internalName="TaxCatchAll" ma:showField="CatchAllData" ma:web="e3e09e67-d7cc-4e47-828f-5f2cf354dd97">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e3e09e67-d7cc-4e47-828f-5f2cf354dd97" xsi:nil="true"/>
    <lcf76f155ced4ddcb4097134ff3c332f xmlns="e5d3d4bb-76b6-477d-98a4-7ff5e31f3244">
      <Terms xmlns="http://schemas.microsoft.com/office/infopath/2007/PartnerControls"/>
    </lcf76f155ced4ddcb4097134ff3c332f>
    <_x4f5c__x6210__x65e5__x6642_ xmlns="e5d3d4bb-76b6-477d-98a4-7ff5e31f3244" xsi:nil="true"/>
  </documentManagement>
</p:properties>
</file>

<file path=customXml/itemProps1.xml><?xml version="1.0" encoding="utf-8"?>
<ds:datastoreItem xmlns:ds="http://schemas.openxmlformats.org/officeDocument/2006/customXml" ds:itemID="{748D54EF-9A88-4477-9E88-439EC59B648F}"/>
</file>

<file path=customXml/itemProps2.xml><?xml version="1.0" encoding="utf-8"?>
<ds:datastoreItem xmlns:ds="http://schemas.openxmlformats.org/officeDocument/2006/customXml" ds:itemID="{27466775-BD66-4A6B-A68B-BE3C4825A5A0}"/>
</file>

<file path=customXml/itemProps3.xml><?xml version="1.0" encoding="utf-8"?>
<ds:datastoreItem xmlns:ds="http://schemas.openxmlformats.org/officeDocument/2006/customXml" ds:itemID="{C4DB9DFB-4711-4557-A0E5-057C6F188CAC}"/>
</file>

<file path=docProps/app.xml><?xml version="1.0" encoding="utf-8"?>
<Properties xmlns="http://schemas.openxmlformats.org/officeDocument/2006/extended-properties" xmlns:vt="http://schemas.openxmlformats.org/officeDocument/2006/docPropsVTypes">
  <Template>Office Theme</Template>
  <TotalTime>104965</TotalTime>
  <Words>7708</Words>
  <Application>Microsoft Office PowerPoint</Application>
  <PresentationFormat>A4 210 x 297 mm</PresentationFormat>
  <Paragraphs>552</Paragraphs>
  <Slides>20</Slides>
  <Notes>17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20</vt:i4>
      </vt:variant>
    </vt:vector>
  </HeadingPairs>
  <TitlesOfParts>
    <vt:vector size="27" baseType="lpstr">
      <vt:lpstr>Meiryo UI</vt:lpstr>
      <vt:lpstr>ＭＳ ゴシック</vt:lpstr>
      <vt:lpstr>メイリオ</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農林水産省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農林水産省</dc:creator>
  <cp:lastModifiedBy>増田 周一(MASUDA Shuichi)</cp:lastModifiedBy>
  <cp:revision>2740</cp:revision>
  <cp:lastPrinted>2024-11-21T07:16:45Z</cp:lastPrinted>
  <dcterms:created xsi:type="dcterms:W3CDTF">2012-10-10T00:46:07Z</dcterms:created>
  <dcterms:modified xsi:type="dcterms:W3CDTF">2024-11-29T09:58:42Z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0x010100A29041FAEF03FC4C8C2F555282707911</vt:lpwstr>
  </property>
  <property fmtid="{D5CDD505-2E9C-101B-9397-08002B2CF9AE}" pid="3" name="MediaServiceImageTags">
    <vt:lpwstr/>
  </property>
</Properties>
</file>