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A1D2"/>
    <a:srgbClr val="32A3D0"/>
    <a:srgbClr val="EE2D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445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daretsu.cfa.go.jp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64EAB-B3BB-C8C8-C0B8-34FE0C547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 object 16">
            <a:extLst>
              <a:ext uri="{FF2B5EF4-FFF2-40B4-BE49-F238E27FC236}">
                <a16:creationId xmlns:a16="http://schemas.microsoft.com/office/drawing/2014/main" id="{18F1707D-AFC6-A8F5-91DC-2F42E0E51FA4}"/>
              </a:ext>
            </a:extLst>
          </p:cNvPr>
          <p:cNvSpPr/>
          <p:nvPr/>
        </p:nvSpPr>
        <p:spPr>
          <a:xfrm>
            <a:off x="0" y="7447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8" name="Rectangle: Rounded Corners 237">
            <a:extLst>
              <a:ext uri="{FF2B5EF4-FFF2-40B4-BE49-F238E27FC236}">
                <a16:creationId xmlns:a16="http://schemas.microsoft.com/office/drawing/2014/main" id="{8A37DA58-C83B-8A1D-693E-5B8A73623BE8}"/>
              </a:ext>
            </a:extLst>
          </p:cNvPr>
          <p:cNvSpPr/>
          <p:nvPr/>
        </p:nvSpPr>
        <p:spPr>
          <a:xfrm>
            <a:off x="339160" y="355599"/>
            <a:ext cx="6878178" cy="9982201"/>
          </a:xfrm>
          <a:prstGeom prst="roundRect">
            <a:avLst>
              <a:gd name="adj" fmla="val 966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6520">
              <a:lnSpc>
                <a:spcPct val="100000"/>
              </a:lnSpc>
              <a:spcBef>
                <a:spcPts val="625"/>
              </a:spcBef>
            </a:pPr>
            <a:endParaRPr lang="ja-JP" altLang="en-US" sz="1600" dirty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/>
            </a:endParaRPr>
          </a:p>
        </p:txBody>
      </p:sp>
      <p:sp>
        <p:nvSpPr>
          <p:cNvPr id="12" name="object 10">
            <a:extLst>
              <a:ext uri="{FF2B5EF4-FFF2-40B4-BE49-F238E27FC236}">
                <a16:creationId xmlns:a16="http://schemas.microsoft.com/office/drawing/2014/main" id="{570E8D48-EE51-2B04-CE55-3B76F9ECF79B}"/>
              </a:ext>
            </a:extLst>
          </p:cNvPr>
          <p:cNvSpPr txBox="1">
            <a:spLocks/>
          </p:cNvSpPr>
          <p:nvPr/>
        </p:nvSpPr>
        <p:spPr>
          <a:xfrm>
            <a:off x="1038136" y="746259"/>
            <a:ext cx="5480227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 spc="380" dirty="0">
                <a:ln w="25400">
                  <a:solidFill>
                    <a:schemeClr val="tx1"/>
                  </a:solidFill>
                </a:ln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こども誰でも通園制度利用の流れ</a:t>
            </a:r>
            <a:endParaRPr lang="ja-JP" altLang="en-US" sz="2400" dirty="0">
              <a:ln w="25400">
                <a:solidFill>
                  <a:schemeClr val="tx1"/>
                </a:solidFill>
              </a:ln>
              <a:solidFill>
                <a:srgbClr val="00B05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id="{B45D9119-033F-F433-6FE6-193EE87E7D7E}"/>
              </a:ext>
            </a:extLst>
          </p:cNvPr>
          <p:cNvSpPr/>
          <p:nvPr/>
        </p:nvSpPr>
        <p:spPr>
          <a:xfrm>
            <a:off x="0" y="36774"/>
            <a:ext cx="7560058" cy="1799970"/>
          </a:xfrm>
          <a:custGeom>
            <a:avLst/>
            <a:gdLst>
              <a:gd name="connsiteX0" fmla="*/ 0 w 7560058"/>
              <a:gd name="connsiteY0" fmla="*/ 0 h 1799970"/>
              <a:gd name="connsiteX1" fmla="*/ 7560059 w 7560058"/>
              <a:gd name="connsiteY1" fmla="*/ 0 h 1799970"/>
              <a:gd name="connsiteX2" fmla="*/ 7560059 w 7560058"/>
              <a:gd name="connsiteY2" fmla="*/ 1799971 h 1799970"/>
              <a:gd name="connsiteX3" fmla="*/ 0 w 7560058"/>
              <a:gd name="connsiteY3" fmla="*/ 1799971 h 1799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60058" h="1799970">
                <a:moveTo>
                  <a:pt x="0" y="0"/>
                </a:moveTo>
                <a:lnTo>
                  <a:pt x="7560059" y="0"/>
                </a:lnTo>
                <a:lnTo>
                  <a:pt x="7560059" y="1799971"/>
                </a:lnTo>
                <a:lnTo>
                  <a:pt x="0" y="1799971"/>
                </a:lnTo>
                <a:close/>
              </a:path>
            </a:pathLst>
          </a:custGeom>
          <a:noFill/>
          <a:ln w="126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baseline="30000" dirty="0"/>
          </a:p>
        </p:txBody>
      </p:sp>
      <p:sp>
        <p:nvSpPr>
          <p:cNvPr id="11" name="object 9">
            <a:extLst>
              <a:ext uri="{FF2B5EF4-FFF2-40B4-BE49-F238E27FC236}">
                <a16:creationId xmlns:a16="http://schemas.microsoft.com/office/drawing/2014/main" id="{DEF1AF0D-E9FF-D500-A1EB-AA5E962B4F85}"/>
              </a:ext>
            </a:extLst>
          </p:cNvPr>
          <p:cNvSpPr txBox="1"/>
          <p:nvPr/>
        </p:nvSpPr>
        <p:spPr>
          <a:xfrm>
            <a:off x="946080" y="8893018"/>
            <a:ext cx="2743199" cy="11541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sz="1750" spc="-5" dirty="0" err="1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問い合</a:t>
            </a:r>
            <a:r>
              <a:rPr lang="ja-JP" altLang="en-US" sz="175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わ</a:t>
            </a:r>
            <a:r>
              <a:rPr sz="175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せ</a:t>
            </a:r>
            <a:r>
              <a:rPr lang="ja-JP" altLang="en-US" sz="175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先</a:t>
            </a:r>
            <a:endParaRPr lang="en-US" altLang="ja-JP" sz="1750" spc="-5" dirty="0">
              <a:ln w="12700">
                <a:solidFill>
                  <a:schemeClr val="tx1"/>
                </a:solidFill>
              </a:ln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  <a:p>
            <a:r>
              <a:rPr lang="ja-JP" altLang="en-US" sz="175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吉見町子育て支援課　　　　</a:t>
            </a:r>
            <a:endParaRPr lang="en-US" altLang="ja-JP" sz="1750" spc="-5" dirty="0">
              <a:ln w="12700">
                <a:solidFill>
                  <a:schemeClr val="tx1"/>
                </a:solidFill>
              </a:ln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  <a:p>
            <a:r>
              <a:rPr lang="en-US" altLang="ja-JP" sz="240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0493-63-5014</a:t>
            </a:r>
          </a:p>
          <a:p>
            <a:r>
              <a:rPr lang="ja-JP" altLang="en-US" sz="160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（平日　</a:t>
            </a:r>
            <a:r>
              <a:rPr lang="en-US" altLang="ja-JP" sz="160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8:30</a:t>
            </a:r>
            <a:r>
              <a:rPr lang="ja-JP" altLang="en-US" sz="160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～</a:t>
            </a:r>
            <a:r>
              <a:rPr lang="en-US" altLang="ja-JP" sz="160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17:15</a:t>
            </a:r>
            <a:r>
              <a:rPr lang="ja-JP" altLang="en-US" sz="160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）</a:t>
            </a:r>
            <a:endParaRPr sz="1100" dirty="0">
              <a:ln w="12700">
                <a:solidFill>
                  <a:schemeClr val="tx1"/>
                </a:solidFill>
              </a:ln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0DC5006A-D546-F499-B7C6-9E748DA55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849282"/>
              </p:ext>
            </p:extLst>
          </p:nvPr>
        </p:nvGraphicFramePr>
        <p:xfrm>
          <a:off x="577850" y="1522303"/>
          <a:ext cx="6296695" cy="883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3716452179"/>
                    </a:ext>
                  </a:extLst>
                </a:gridCol>
                <a:gridCol w="5915695">
                  <a:extLst>
                    <a:ext uri="{9D8B030D-6E8A-4147-A177-3AD203B41FA5}">
                      <a16:colId xmlns:a16="http://schemas.microsoft.com/office/drawing/2014/main" val="2667242325"/>
                    </a:ext>
                  </a:extLst>
                </a:gridCol>
              </a:tblGrid>
              <a:tr h="2919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１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rgbClr val="00B050"/>
                          </a:solidFill>
                        </a:rPr>
                        <a:t>利用申請（令和８年３月３０日より受付開始）　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991242"/>
                  </a:ext>
                </a:extLst>
              </a:tr>
              <a:tr h="154820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こども誰でも通園制度総合支援システム（以下「総合支援システム」）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hlinkClick r:id="rId2"/>
                        </a:rPr>
                        <a:t>https://www.daretsu.cfa.go.jp/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）から利用申請をします。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2486000"/>
                  </a:ext>
                </a:extLst>
              </a:tr>
            </a:tbl>
          </a:graphicData>
        </a:graphic>
      </p:graphicFrame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DF78BF34-7939-DFA4-873E-2B83DF35B46E}"/>
              </a:ext>
            </a:extLst>
          </p:cNvPr>
          <p:cNvGraphicFramePr>
            <a:graphicFrameLocks noGrp="1"/>
          </p:cNvGraphicFramePr>
          <p:nvPr/>
        </p:nvGraphicFramePr>
        <p:xfrm>
          <a:off x="577846" y="2555216"/>
          <a:ext cx="6296695" cy="883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3716452179"/>
                    </a:ext>
                  </a:extLst>
                </a:gridCol>
                <a:gridCol w="5915695">
                  <a:extLst>
                    <a:ext uri="{9D8B030D-6E8A-4147-A177-3AD203B41FA5}">
                      <a16:colId xmlns:a16="http://schemas.microsoft.com/office/drawing/2014/main" val="2667242325"/>
                    </a:ext>
                  </a:extLst>
                </a:gridCol>
              </a:tblGrid>
              <a:tr h="2919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２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rgbClr val="00B050"/>
                          </a:solidFill>
                        </a:rPr>
                        <a:t>利用認定　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991242"/>
                  </a:ext>
                </a:extLst>
              </a:tr>
              <a:tr h="186143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登録したメールアドレスに、アカウント発行のメールが届きます。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総合支援システムにログインし、お子さんの情報を登録してください。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2486000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05771084-8237-6512-4DBD-E70F95D302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289166"/>
              </p:ext>
            </p:extLst>
          </p:nvPr>
        </p:nvGraphicFramePr>
        <p:xfrm>
          <a:off x="577846" y="3587730"/>
          <a:ext cx="6296695" cy="883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3716452179"/>
                    </a:ext>
                  </a:extLst>
                </a:gridCol>
                <a:gridCol w="5915695">
                  <a:extLst>
                    <a:ext uri="{9D8B030D-6E8A-4147-A177-3AD203B41FA5}">
                      <a16:colId xmlns:a16="http://schemas.microsoft.com/office/drawing/2014/main" val="2667242325"/>
                    </a:ext>
                  </a:extLst>
                </a:gridCol>
              </a:tblGrid>
              <a:tr h="2919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３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rgbClr val="00B050"/>
                          </a:solidFill>
                        </a:rPr>
                        <a:t>利用申込み　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991242"/>
                  </a:ext>
                </a:extLst>
              </a:tr>
              <a:tr h="146793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利用を希望する施設</a:t>
                      </a:r>
                      <a:r>
                        <a:rPr kumimoji="1" lang="en-US" altLang="ja-JP" sz="1400" baseline="3000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へ総合支援システムから初回面談を予約します。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140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町内では、よしみけやき保育所で実施します。町外施設も利用可能です。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2486000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937D4699-6757-7728-35D4-6D326164F10B}"/>
              </a:ext>
            </a:extLst>
          </p:cNvPr>
          <p:cNvGraphicFramePr>
            <a:graphicFrameLocks noGrp="1"/>
          </p:cNvGraphicFramePr>
          <p:nvPr/>
        </p:nvGraphicFramePr>
        <p:xfrm>
          <a:off x="577846" y="4624347"/>
          <a:ext cx="6296695" cy="883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3716452179"/>
                    </a:ext>
                  </a:extLst>
                </a:gridCol>
                <a:gridCol w="5915695">
                  <a:extLst>
                    <a:ext uri="{9D8B030D-6E8A-4147-A177-3AD203B41FA5}">
                      <a16:colId xmlns:a16="http://schemas.microsoft.com/office/drawing/2014/main" val="2667242325"/>
                    </a:ext>
                  </a:extLst>
                </a:gridCol>
              </a:tblGrid>
              <a:tr h="2919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４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rgbClr val="00B050"/>
                          </a:solidFill>
                        </a:rPr>
                        <a:t>初回面談　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991242"/>
                  </a:ext>
                </a:extLst>
              </a:tr>
              <a:tr h="186143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希望施設と初回面談を行い、お子さんのアレルギーの有無や発育状況など、利用時の安全確保等に必要な情報をお伝えください。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2486000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65AB78E5-12F1-B28D-25EE-7494139035DA}"/>
              </a:ext>
            </a:extLst>
          </p:cNvPr>
          <p:cNvGraphicFramePr>
            <a:graphicFrameLocks noGrp="1"/>
          </p:cNvGraphicFramePr>
          <p:nvPr/>
        </p:nvGraphicFramePr>
        <p:xfrm>
          <a:off x="555224" y="5662940"/>
          <a:ext cx="6296695" cy="731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3716452179"/>
                    </a:ext>
                  </a:extLst>
                </a:gridCol>
                <a:gridCol w="5915695">
                  <a:extLst>
                    <a:ext uri="{9D8B030D-6E8A-4147-A177-3AD203B41FA5}">
                      <a16:colId xmlns:a16="http://schemas.microsoft.com/office/drawing/2014/main" val="2667242325"/>
                    </a:ext>
                  </a:extLst>
                </a:gridCol>
              </a:tblGrid>
              <a:tr h="3584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５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rgbClr val="00B050"/>
                          </a:solidFill>
                        </a:rPr>
                        <a:t>利用予約　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991242"/>
                  </a:ext>
                </a:extLst>
              </a:tr>
              <a:tr h="186143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総合支援システムにログインして利用の予約をします。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2486000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C773A1AB-0FFE-0550-4804-94008D1572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309027"/>
              </p:ext>
            </p:extLst>
          </p:nvPr>
        </p:nvGraphicFramePr>
        <p:xfrm>
          <a:off x="555222" y="6536475"/>
          <a:ext cx="6296695" cy="1310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3716452179"/>
                    </a:ext>
                  </a:extLst>
                </a:gridCol>
                <a:gridCol w="5915695">
                  <a:extLst>
                    <a:ext uri="{9D8B030D-6E8A-4147-A177-3AD203B41FA5}">
                      <a16:colId xmlns:a16="http://schemas.microsoft.com/office/drawing/2014/main" val="2667242325"/>
                    </a:ext>
                  </a:extLst>
                </a:gridCol>
              </a:tblGrid>
              <a:tr h="15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６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rgbClr val="00B050"/>
                          </a:solidFill>
                        </a:rPr>
                        <a:t>利用開始（令和８年４月より）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991242"/>
                  </a:ext>
                </a:extLst>
              </a:tr>
              <a:tr h="186143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総合支援システムにログインして、施設が提示する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次元コードを読み取り、登降園の登録をしてください。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各施設の指定する方法で料金を支払います。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よしみけやき保育所では、初回は親子通園を行います。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2486000"/>
                  </a:ext>
                </a:extLst>
              </a:tr>
            </a:tbl>
          </a:graphicData>
        </a:graphic>
      </p:graphicFrame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2C552B9B-5423-6D56-762D-9815875093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571434"/>
              </p:ext>
            </p:extLst>
          </p:nvPr>
        </p:nvGraphicFramePr>
        <p:xfrm>
          <a:off x="581384" y="7989130"/>
          <a:ext cx="6296695" cy="731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3716452179"/>
                    </a:ext>
                  </a:extLst>
                </a:gridCol>
                <a:gridCol w="5915695">
                  <a:extLst>
                    <a:ext uri="{9D8B030D-6E8A-4147-A177-3AD203B41FA5}">
                      <a16:colId xmlns:a16="http://schemas.microsoft.com/office/drawing/2014/main" val="2667242325"/>
                    </a:ext>
                  </a:extLst>
                </a:gridCol>
              </a:tblGrid>
              <a:tr h="1714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７</a:t>
                      </a:r>
                      <a:endParaRPr kumimoji="1" lang="en-US" altLang="ja-JP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rgbClr val="00B050"/>
                          </a:solidFill>
                        </a:rPr>
                        <a:t>利用のキャンセル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991242"/>
                  </a:ext>
                </a:extLst>
              </a:tr>
              <a:tr h="186143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キャンセルポリシーをご確認いただき、同意のうえご利用ください。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2486000"/>
                  </a:ext>
                </a:extLst>
              </a:tr>
            </a:tbl>
          </a:graphicData>
        </a:graphic>
      </p:graphicFrame>
      <p:sp>
        <p:nvSpPr>
          <p:cNvPr id="24" name="二等辺三角形 23">
            <a:extLst>
              <a:ext uri="{FF2B5EF4-FFF2-40B4-BE49-F238E27FC236}">
                <a16:creationId xmlns:a16="http://schemas.microsoft.com/office/drawing/2014/main" id="{9F3633F0-06A5-4386-C870-0DE0790891CA}"/>
              </a:ext>
            </a:extLst>
          </p:cNvPr>
          <p:cNvSpPr/>
          <p:nvPr/>
        </p:nvSpPr>
        <p:spPr>
          <a:xfrm flipV="1">
            <a:off x="501650" y="1857724"/>
            <a:ext cx="536486" cy="216000"/>
          </a:xfrm>
          <a:prstGeom prst="triangle">
            <a:avLst>
              <a:gd name="adj" fmla="val 5157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二等辺三角形 24">
            <a:extLst>
              <a:ext uri="{FF2B5EF4-FFF2-40B4-BE49-F238E27FC236}">
                <a16:creationId xmlns:a16="http://schemas.microsoft.com/office/drawing/2014/main" id="{CA76E9ED-CECD-E99B-1DF5-5A576F66E304}"/>
              </a:ext>
            </a:extLst>
          </p:cNvPr>
          <p:cNvSpPr/>
          <p:nvPr/>
        </p:nvSpPr>
        <p:spPr>
          <a:xfrm flipV="1">
            <a:off x="501650" y="2891211"/>
            <a:ext cx="536486" cy="216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二等辺三角形 25">
            <a:extLst>
              <a:ext uri="{FF2B5EF4-FFF2-40B4-BE49-F238E27FC236}">
                <a16:creationId xmlns:a16="http://schemas.microsoft.com/office/drawing/2014/main" id="{F79D81C1-72C6-39CF-5DFE-C6F64B98CD78}"/>
              </a:ext>
            </a:extLst>
          </p:cNvPr>
          <p:cNvSpPr/>
          <p:nvPr/>
        </p:nvSpPr>
        <p:spPr>
          <a:xfrm flipV="1">
            <a:off x="501650" y="3909486"/>
            <a:ext cx="536486" cy="216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二等辺三角形 26">
            <a:extLst>
              <a:ext uri="{FF2B5EF4-FFF2-40B4-BE49-F238E27FC236}">
                <a16:creationId xmlns:a16="http://schemas.microsoft.com/office/drawing/2014/main" id="{5A5CABB0-C63E-C253-84CA-6E9E9FAED2A1}"/>
              </a:ext>
            </a:extLst>
          </p:cNvPr>
          <p:cNvSpPr/>
          <p:nvPr/>
        </p:nvSpPr>
        <p:spPr>
          <a:xfrm flipV="1">
            <a:off x="501650" y="4946792"/>
            <a:ext cx="536486" cy="216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二等辺三角形 27">
            <a:extLst>
              <a:ext uri="{FF2B5EF4-FFF2-40B4-BE49-F238E27FC236}">
                <a16:creationId xmlns:a16="http://schemas.microsoft.com/office/drawing/2014/main" id="{CD725FAD-7A03-D072-CC7E-AB857ED63962}"/>
              </a:ext>
            </a:extLst>
          </p:cNvPr>
          <p:cNvSpPr/>
          <p:nvPr/>
        </p:nvSpPr>
        <p:spPr>
          <a:xfrm flipV="1">
            <a:off x="468279" y="5968887"/>
            <a:ext cx="536486" cy="2160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object 9">
            <a:extLst>
              <a:ext uri="{FF2B5EF4-FFF2-40B4-BE49-F238E27FC236}">
                <a16:creationId xmlns:a16="http://schemas.microsoft.com/office/drawing/2014/main" id="{517908ED-67FB-E7ED-F966-5D9BEC9B3C73}"/>
              </a:ext>
            </a:extLst>
          </p:cNvPr>
          <p:cNvSpPr txBox="1"/>
          <p:nvPr/>
        </p:nvSpPr>
        <p:spPr>
          <a:xfrm>
            <a:off x="4081709" y="8891041"/>
            <a:ext cx="2743199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endParaRPr lang="en-US" altLang="ja-JP" sz="1750" spc="-5" dirty="0">
              <a:ln w="12700">
                <a:solidFill>
                  <a:schemeClr val="tx1"/>
                </a:solidFill>
              </a:ln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  <a:p>
            <a:r>
              <a:rPr lang="ja-JP" altLang="en-US" sz="175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よしみけやき保育所　　　　</a:t>
            </a:r>
            <a:endParaRPr lang="en-US" altLang="ja-JP" sz="1750" spc="-5" dirty="0">
              <a:ln w="12700">
                <a:solidFill>
                  <a:schemeClr val="tx1"/>
                </a:solidFill>
              </a:ln>
              <a:solidFill>
                <a:srgbClr val="231F2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  <a:p>
            <a:r>
              <a:rPr lang="en-US" altLang="ja-JP" sz="240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0493-</a:t>
            </a:r>
            <a:r>
              <a:rPr lang="ja-JP" altLang="en-US" sz="240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５４</a:t>
            </a:r>
            <a:r>
              <a:rPr lang="en-US" altLang="ja-JP" sz="2400" spc="-5" dirty="0">
                <a:ln w="12700">
                  <a:solidFill>
                    <a:schemeClr val="tx1"/>
                  </a:solidFill>
                </a:ln>
                <a:solidFill>
                  <a:srgbClr val="231F2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/>
              </a:rPr>
              <a:t>-1766</a:t>
            </a:r>
          </a:p>
          <a:p>
            <a:endParaRPr sz="1100" dirty="0">
              <a:ln w="12700">
                <a:solidFill>
                  <a:schemeClr val="tx1"/>
                </a:solidFill>
              </a:ln>
              <a:latin typeface="BIZ UDPゴシック" panose="020B0400000000000000" pitchFamily="50" charset="-128"/>
              <a:ea typeface="BIZ UDPゴシック" panose="020B0400000000000000" pitchFamily="50" charset="-128"/>
              <a:cs typeface="メイリオ"/>
            </a:endParaRPr>
          </a:p>
        </p:txBody>
      </p:sp>
      <p:pic>
        <p:nvPicPr>
          <p:cNvPr id="3" name="図 2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1DFF7ECC-AA50-63B7-4725-46770A2261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0745" y="1674266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730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268</Words>
  <Application>Microsoft Office PowerPoint</Application>
  <PresentationFormat>ユーザー設定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BIZ UDPゴシック</vt:lpstr>
      <vt:lpstr>HG丸ｺﾞｼｯｸM-PRO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20207</dc:title>
  <dc:creator>20207</dc:creator>
  <cp:lastModifiedBy>丹由生子</cp:lastModifiedBy>
  <cp:revision>13</cp:revision>
  <dcterms:created xsi:type="dcterms:W3CDTF">2022-12-26T03:57:49Z</dcterms:created>
  <dcterms:modified xsi:type="dcterms:W3CDTF">2026-03-29T10:05:35Z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2022-12-26T00:00:00Z</vt:filetime>
  </property>
  <property fmtid="{D5CDD505-2E9C-101B-9397-08002B2CF9AE}" pid="3" name="Creator">
    <vt:lpwstr>Adobe Illustrator 27.0 (Windows)</vt:lpwstr>
  </property>
  <property fmtid="{D5CDD505-2E9C-101B-9397-08002B2CF9AE}" pid="4" name="CreatorVersion">
    <vt:lpwstr>21.0.0</vt:lpwstr>
  </property>
  <property fmtid="{D5CDD505-2E9C-101B-9397-08002B2CF9AE}" pid="5" name="LastSaved">
    <vt:filetime>2022-12-26T00:00:00Z</vt:filetime>
  </property>
  <property fmtid="{D5CDD505-2E9C-101B-9397-08002B2CF9AE}" pid="6" name="Producer">
    <vt:lpwstr>Adobe PDF library 16.07</vt:lpwstr>
  </property>
</Properties>
</file>